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6" r:id="rId3"/>
    <p:sldId id="274" r:id="rId4"/>
    <p:sldId id="289" r:id="rId5"/>
    <p:sldId id="276" r:id="rId6"/>
    <p:sldId id="308" r:id="rId7"/>
    <p:sldId id="309" r:id="rId8"/>
    <p:sldId id="315" r:id="rId9"/>
    <p:sldId id="319" r:id="rId10"/>
    <p:sldId id="316" r:id="rId11"/>
    <p:sldId id="310" r:id="rId12"/>
    <p:sldId id="317" r:id="rId13"/>
    <p:sldId id="312" r:id="rId14"/>
    <p:sldId id="321" r:id="rId15"/>
    <p:sldId id="311" r:id="rId16"/>
    <p:sldId id="313" r:id="rId17"/>
    <p:sldId id="307" r:id="rId18"/>
    <p:sldId id="318" r:id="rId19"/>
    <p:sldId id="320" r:id="rId20"/>
    <p:sldId id="333" r:id="rId21"/>
    <p:sldId id="334" r:id="rId22"/>
    <p:sldId id="336" r:id="rId23"/>
    <p:sldId id="335" r:id="rId24"/>
    <p:sldId id="323" r:id="rId25"/>
    <p:sldId id="328" r:id="rId26"/>
    <p:sldId id="325" r:id="rId27"/>
    <p:sldId id="330" r:id="rId28"/>
    <p:sldId id="332" r:id="rId29"/>
    <p:sldId id="337" r:id="rId30"/>
    <p:sldId id="314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45\Desktop\&#1058;&#1069;&#10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'Кол-во посетителей для презы'!$A$2</c:f>
              <c:strCache>
                <c:ptCount val="1"/>
                <c:pt idx="0">
                  <c:v>8—9 </c:v>
                </c:pt>
              </c:strCache>
            </c:strRef>
          </c:tx>
          <c:val>
            <c:numRef>
              <c:f>'Кол-во посетителей для презы'!$B$2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'Кол-во посетителей для презы'!$A$3</c:f>
              <c:strCache>
                <c:ptCount val="1"/>
                <c:pt idx="0">
                  <c:v>10—11 </c:v>
                </c:pt>
              </c:strCache>
            </c:strRef>
          </c:tx>
          <c:val>
            <c:numRef>
              <c:f>'Кол-во посетителей для презы'!$B$3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'Кол-во посетителей для презы'!$A$4</c:f>
              <c:strCache>
                <c:ptCount val="1"/>
                <c:pt idx="0">
                  <c:v>11—12 </c:v>
                </c:pt>
              </c:strCache>
            </c:strRef>
          </c:tx>
          <c:val>
            <c:numRef>
              <c:f>'Кол-во посетителей для презы'!$B$4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3"/>
          <c:order val="3"/>
          <c:tx>
            <c:strRef>
              <c:f>'Кол-во посетителей для презы'!$A$5</c:f>
              <c:strCache>
                <c:ptCount val="1"/>
                <c:pt idx="0">
                  <c:v>12—13 </c:v>
                </c:pt>
              </c:strCache>
            </c:strRef>
          </c:tx>
          <c:val>
            <c:numRef>
              <c:f>'Кол-во посетителей для презы'!$B$5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4"/>
          <c:order val="4"/>
          <c:tx>
            <c:strRef>
              <c:f>'Кол-во посетителей для презы'!$A$6</c:f>
              <c:strCache>
                <c:ptCount val="1"/>
                <c:pt idx="0">
                  <c:v>13—14 </c:v>
                </c:pt>
              </c:strCache>
            </c:strRef>
          </c:tx>
          <c:val>
            <c:numRef>
              <c:f>'Кол-во посетителей для презы'!$B$6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5"/>
          <c:order val="5"/>
          <c:tx>
            <c:strRef>
              <c:f>'Кол-во посетителей для презы'!$A$7</c:f>
              <c:strCache>
                <c:ptCount val="1"/>
                <c:pt idx="0">
                  <c:v>14—15 </c:v>
                </c:pt>
              </c:strCache>
            </c:strRef>
          </c:tx>
          <c:val>
            <c:numRef>
              <c:f>'Кол-во посетителей для презы'!$B$7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6"/>
          <c:order val="6"/>
          <c:tx>
            <c:strRef>
              <c:f>'Кол-во посетителей для презы'!$A$8</c:f>
              <c:strCache>
                <c:ptCount val="1"/>
                <c:pt idx="0">
                  <c:v>15—16 </c:v>
                </c:pt>
              </c:strCache>
            </c:strRef>
          </c:tx>
          <c:val>
            <c:numRef>
              <c:f>'Кол-во посетителей для презы'!$B$8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7"/>
          <c:order val="7"/>
          <c:tx>
            <c:strRef>
              <c:f>'Кол-во посетителей для презы'!$A$9</c:f>
              <c:strCache>
                <c:ptCount val="1"/>
                <c:pt idx="0">
                  <c:v>16—17 </c:v>
                </c:pt>
              </c:strCache>
            </c:strRef>
          </c:tx>
          <c:val>
            <c:numRef>
              <c:f>'Кол-во посетителей для презы'!$B$9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8"/>
          <c:order val="8"/>
          <c:tx>
            <c:strRef>
              <c:f>'Кол-во посетителей для презы'!$A$10</c:f>
              <c:strCache>
                <c:ptCount val="1"/>
                <c:pt idx="0">
                  <c:v>17—18 </c:v>
                </c:pt>
              </c:strCache>
            </c:strRef>
          </c:tx>
          <c:val>
            <c:numRef>
              <c:f>'Кол-во посетителей для презы'!$B$10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9"/>
          <c:order val="9"/>
          <c:tx>
            <c:strRef>
              <c:f>'Кол-во посетителей для презы'!$A$11</c:f>
              <c:strCache>
                <c:ptCount val="1"/>
                <c:pt idx="0">
                  <c:v>18—19 </c:v>
                </c:pt>
              </c:strCache>
            </c:strRef>
          </c:tx>
          <c:val>
            <c:numRef>
              <c:f>'Кол-во посетителей для презы'!$B$11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0"/>
          <c:order val="10"/>
          <c:tx>
            <c:strRef>
              <c:f>'Кол-во посетителей для презы'!$A$12</c:f>
              <c:strCache>
                <c:ptCount val="1"/>
                <c:pt idx="0">
                  <c:v>19—20 </c:v>
                </c:pt>
              </c:strCache>
            </c:strRef>
          </c:tx>
          <c:val>
            <c:numRef>
              <c:f>'Кол-во посетителей для презы'!$B$12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axId val="90523904"/>
        <c:axId val="90534272"/>
      </c:barChart>
      <c:catAx>
        <c:axId val="905239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ч</a:t>
                </a:r>
              </a:p>
            </c:rich>
          </c:tx>
          <c:layout/>
        </c:title>
        <c:tickLblPos val="none"/>
        <c:crossAx val="90534272"/>
        <c:crosses val="autoZero"/>
        <c:auto val="1"/>
        <c:lblAlgn val="ctr"/>
        <c:lblOffset val="100"/>
      </c:catAx>
      <c:valAx>
        <c:axId val="90534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посетителй за час</a:t>
                </a:r>
              </a:p>
            </c:rich>
          </c:tx>
          <c:layout>
            <c:manualLayout>
              <c:xMode val="edge"/>
              <c:yMode val="edge"/>
              <c:x val="2.1052631578947385E-2"/>
              <c:y val="0.3247982812632294"/>
            </c:manualLayout>
          </c:layout>
        </c:title>
        <c:numFmt formatCode="General" sourceLinked="1"/>
        <c:tickLblPos val="nextTo"/>
        <c:crossAx val="9052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84652576322698"/>
          <c:y val="0.16169947506561685"/>
          <c:w val="9.6627158447299494E-2"/>
          <c:h val="0.6443427736855478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7BAF-8B27-4B6E-BA8A-3DC33FDC53E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05B43-AE73-44ED-88A2-7AC3DA27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05B43-AE73-44ED-88A2-7AC3DA2747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A3087-C5CE-4B72-9950-C399EE988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3B451-2C81-48AF-B41E-07618721B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7A012-CD3F-46B2-B93D-0EFF3CCB6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A0F7B-200D-4D12-9757-6C677575E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10692-5C39-4B03-88F5-472DD486F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1589D-E47B-4717-8366-D9A0E7DA8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953A8-3CFE-4B56-9C36-C22CE3F4B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E10B-7607-418A-BC6D-871BEA57B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925B9-E664-43CB-A383-B49409A62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873C-2D23-47E7-8DE3-0CD185589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54F52-BA00-4FB1-9C8B-15E24ACD5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557D9B-17A0-4FED-8717-59094EF212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npmoaps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hyperlink" Target="http://www.npmoapsu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npmoapsu.ru/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pmoapsu.ru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://www.npmoapsu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http://www.npmoaps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ardglobal.com.ua/chto-takoe-vitaminy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moa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276600"/>
            <a:ext cx="4038600" cy="1241425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Экопит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современная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столовая эконом класса 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205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Picture 10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438400"/>
            <a:ext cx="4495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8534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4400" dirty="0">
                <a:solidFill>
                  <a:srgbClr val="FF3300"/>
                </a:solidFill>
              </a:rPr>
              <a:t>ЭКОПИТ- оптимальное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4400" dirty="0">
                <a:solidFill>
                  <a:srgbClr val="FF3300"/>
                </a:solidFill>
              </a:rPr>
              <a:t>сочетание традиционной русской кухни и современных подходов к здоровому питанию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ru-RU" sz="2400" b="1" u="sng"/>
              <a:t> </a:t>
            </a:r>
            <a:endParaRPr lang="ru-RU" sz="2400" b="1"/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381000" y="381000"/>
            <a:ext cx="8610600" cy="990600"/>
            <a:chOff x="192" y="192"/>
            <a:chExt cx="5424" cy="624"/>
          </a:xfrm>
        </p:grpSpPr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70" name="Picture 14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2" y="-2222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230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292" name="Picture 6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</a:rPr>
              <a:t>ПРЕИМУЩЕСТВА ЭКОПИТА</a:t>
            </a:r>
          </a:p>
        </p:txBody>
      </p:sp>
      <p:pic>
        <p:nvPicPr>
          <p:cNvPr id="12294" name="Picture 27" descr="283e41c4cbfd46eaf449f48f1c279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3505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4114800" y="2184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Вкусная и полезная еда</a:t>
            </a:r>
            <a:r>
              <a:rPr lang="ru-RU" b="1"/>
              <a:t> </a:t>
            </a:r>
          </a:p>
        </p:txBody>
      </p:sp>
      <p:sp>
        <p:nvSpPr>
          <p:cNvPr id="12296" name="Text Box 29"/>
          <p:cNvSpPr txBox="1">
            <a:spLocks noChangeArrowheads="1"/>
          </p:cNvSpPr>
          <p:nvPr/>
        </p:nvSpPr>
        <p:spPr bwMode="auto">
          <a:xfrm>
            <a:off x="4114800" y="2717800"/>
            <a:ext cx="421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Постоянный контроль качества</a:t>
            </a:r>
          </a:p>
        </p:txBody>
      </p:sp>
      <p:sp>
        <p:nvSpPr>
          <p:cNvPr id="12297" name="Text Box 30"/>
          <p:cNvSpPr txBox="1">
            <a:spLocks noChangeArrowheads="1"/>
          </p:cNvSpPr>
          <p:nvPr/>
        </p:nvSpPr>
        <p:spPr bwMode="auto">
          <a:xfrm>
            <a:off x="4114800" y="3251200"/>
            <a:ext cx="3805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Широкий ассортимент меню</a:t>
            </a:r>
          </a:p>
          <a:p>
            <a:pPr eaLnBrk="1" hangingPunct="1"/>
            <a:endParaRPr lang="ru-RU" sz="2000" b="1">
              <a:solidFill>
                <a:srgbClr val="0033CC"/>
              </a:solidFill>
            </a:endParaRPr>
          </a:p>
        </p:txBody>
      </p:sp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4114800" y="3784600"/>
            <a:ext cx="318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Поддержание формата </a:t>
            </a:r>
          </a:p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«семейных» обедов</a:t>
            </a:r>
          </a:p>
        </p:txBody>
      </p:sp>
      <p:sp>
        <p:nvSpPr>
          <p:cNvPr id="12299" name="Text Box 32"/>
          <p:cNvSpPr txBox="1">
            <a:spLocks noChangeArrowheads="1"/>
          </p:cNvSpPr>
          <p:nvPr/>
        </p:nvSpPr>
        <p:spPr bwMode="auto">
          <a:xfrm>
            <a:off x="4114800" y="4648200"/>
            <a:ext cx="37401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Оптимальное соотношение </a:t>
            </a:r>
          </a:p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цены и качества</a:t>
            </a:r>
          </a:p>
          <a:p>
            <a:pPr eaLnBrk="1" hangingPunct="1"/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12300" name="Text Box 33"/>
          <p:cNvSpPr txBox="1">
            <a:spLocks noChangeArrowheads="1"/>
          </p:cNvSpPr>
          <p:nvPr/>
        </p:nvSpPr>
        <p:spPr bwMode="auto">
          <a:xfrm>
            <a:off x="4114800" y="5638800"/>
            <a:ext cx="5195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0033CC"/>
                </a:solidFill>
              </a:rPr>
              <a:t>Использование местных экологически </a:t>
            </a:r>
          </a:p>
          <a:p>
            <a:pPr eaLnBrk="1" hangingPunct="1"/>
            <a:r>
              <a:rPr lang="ru-RU" sz="2000" b="1" dirty="0">
                <a:solidFill>
                  <a:srgbClr val="0033CC"/>
                </a:solidFill>
              </a:rPr>
              <a:t>чистых продуктов</a:t>
            </a:r>
          </a:p>
        </p:txBody>
      </p:sp>
      <p:sp>
        <p:nvSpPr>
          <p:cNvPr id="12301" name="Text Box 34"/>
          <p:cNvSpPr txBox="1">
            <a:spLocks noChangeArrowheads="1"/>
          </p:cNvSpPr>
          <p:nvPr/>
        </p:nvSpPr>
        <p:spPr bwMode="auto">
          <a:xfrm>
            <a:off x="1143000" y="5029200"/>
            <a:ext cx="224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Кухня знакомая </a:t>
            </a:r>
          </a:p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всем с детства!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64653" y="-34612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3326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16" name="Picture 6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</a:rPr>
              <a:t>В состав производственных помещений ЭКОПИТА входят следующие цеха:</a:t>
            </a:r>
          </a:p>
        </p:txBody>
      </p:sp>
      <p:sp>
        <p:nvSpPr>
          <p:cNvPr id="13318" name="Text Box 29"/>
          <p:cNvSpPr txBox="1">
            <a:spLocks noChangeArrowheads="1"/>
          </p:cNvSpPr>
          <p:nvPr/>
        </p:nvSpPr>
        <p:spPr bwMode="auto">
          <a:xfrm>
            <a:off x="4114800" y="2717800"/>
            <a:ext cx="175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Горячий цех</a:t>
            </a:r>
          </a:p>
        </p:txBody>
      </p:sp>
      <p:sp>
        <p:nvSpPr>
          <p:cNvPr id="13319" name="Text Box 30"/>
          <p:cNvSpPr txBox="1">
            <a:spLocks noChangeArrowheads="1"/>
          </p:cNvSpPr>
          <p:nvPr/>
        </p:nvSpPr>
        <p:spPr bwMode="auto">
          <a:xfrm>
            <a:off x="4114800" y="3251200"/>
            <a:ext cx="202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Холодный цех</a:t>
            </a:r>
          </a:p>
        </p:txBody>
      </p:sp>
      <p:sp>
        <p:nvSpPr>
          <p:cNvPr id="13320" name="Text Box 31"/>
          <p:cNvSpPr txBox="1">
            <a:spLocks noChangeArrowheads="1"/>
          </p:cNvSpPr>
          <p:nvPr/>
        </p:nvSpPr>
        <p:spPr bwMode="auto">
          <a:xfrm>
            <a:off x="4114800" y="3784600"/>
            <a:ext cx="188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Овощной цех</a:t>
            </a:r>
          </a:p>
        </p:txBody>
      </p:sp>
      <p:sp>
        <p:nvSpPr>
          <p:cNvPr id="13321" name="Text Box 32"/>
          <p:cNvSpPr txBox="1">
            <a:spLocks noChangeArrowheads="1"/>
          </p:cNvSpPr>
          <p:nvPr/>
        </p:nvSpPr>
        <p:spPr bwMode="auto">
          <a:xfrm>
            <a:off x="4219575" y="4364038"/>
            <a:ext cx="24241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Мясорыбный цех</a:t>
            </a:r>
          </a:p>
          <a:p>
            <a:pPr eaLnBrk="1" hangingPunct="1"/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13322" name="Text Box 33"/>
          <p:cNvSpPr txBox="1">
            <a:spLocks noChangeArrowheads="1"/>
          </p:cNvSpPr>
          <p:nvPr/>
        </p:nvSpPr>
        <p:spPr bwMode="auto">
          <a:xfrm>
            <a:off x="4114800" y="5638800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Моечная столовой посуды</a:t>
            </a:r>
          </a:p>
        </p:txBody>
      </p:sp>
      <p:sp>
        <p:nvSpPr>
          <p:cNvPr id="13323" name="Text Box 34"/>
          <p:cNvSpPr txBox="1">
            <a:spLocks noChangeArrowheads="1"/>
          </p:cNvSpPr>
          <p:nvPr/>
        </p:nvSpPr>
        <p:spPr bwMode="auto">
          <a:xfrm>
            <a:off x="4229100" y="621823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Мучной цех!</a:t>
            </a:r>
          </a:p>
        </p:txBody>
      </p:sp>
      <p:sp>
        <p:nvSpPr>
          <p:cNvPr id="13324" name="Прямоугольник 2"/>
          <p:cNvSpPr>
            <a:spLocks noChangeArrowheads="1"/>
          </p:cNvSpPr>
          <p:nvPr/>
        </p:nvSpPr>
        <p:spPr bwMode="auto">
          <a:xfrm>
            <a:off x="4179888" y="5065713"/>
            <a:ext cx="359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33CC"/>
                </a:solidFill>
              </a:rPr>
              <a:t>Моечная кухонной посуды</a:t>
            </a:r>
          </a:p>
        </p:txBody>
      </p:sp>
      <p:pic>
        <p:nvPicPr>
          <p:cNvPr id="13325" name="Рисунок 3"/>
          <p:cNvPicPr>
            <a:picLocks noChangeAspect="1"/>
          </p:cNvPicPr>
          <p:nvPr/>
        </p:nvPicPr>
        <p:blipFill>
          <a:blip r:embed="rId5" cstate="print"/>
          <a:srcRect r="2913" b="14999"/>
          <a:stretch>
            <a:fillRect/>
          </a:stretch>
        </p:blipFill>
        <p:spPr bwMode="auto">
          <a:xfrm>
            <a:off x="409575" y="2895600"/>
            <a:ext cx="3476625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аклажаны с сыр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419600"/>
            <a:ext cx="3549755" cy="2362200"/>
          </a:xfrm>
          <a:prstGeom prst="rect">
            <a:avLst/>
          </a:prstGeom>
        </p:spPr>
      </p:pic>
      <p:pic>
        <p:nvPicPr>
          <p:cNvPr id="53249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0" name="Picture 6" descr="Логотип МОАПСУ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</a:rPr>
              <a:t>МЕНЮ ЭКОПИТА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609600" y="2445098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anchor="ctr">
            <a:spAutoFit/>
          </a:bodyPr>
          <a:lstStyle/>
          <a:p>
            <a:pPr algn="just" eaLnBrk="1" hangingPunct="1"/>
            <a:r>
              <a:rPr lang="ru-RU" b="1" dirty="0" smtClean="0">
                <a:solidFill>
                  <a:srgbClr val="0033CC"/>
                </a:solidFill>
              </a:rPr>
              <a:t>Расчетное меню планируется по действующим сборникам рецептур блюд и кулинарных изделий с учетом ассортиментного минимума для данного типа предприятия общественного питания, сезонности продуктов, разнообразия блюд по дням недели, приемов тепловой обработки, особенностей вкусов и диетических предпочтений населения московского региона, климатических условий, а также экологических норм.</a:t>
            </a:r>
          </a:p>
          <a:p>
            <a:pPr eaLnBrk="1" hangingPunct="1"/>
            <a:endParaRPr lang="ru-RU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Например:</a:t>
            </a:r>
          </a:p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Холодные </a:t>
            </a:r>
            <a:r>
              <a:rPr lang="ru-RU" b="1" dirty="0">
                <a:solidFill>
                  <a:srgbClr val="FF3300"/>
                </a:solidFill>
              </a:rPr>
              <a:t>и горячие закуски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Буженина с аджикой собственного приготовления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Куриный рулет начиненный букетом пряных трав, орехами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Телятина отбитая и запеченная в белом вине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Баклажаны с сыром и орехами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Шпинат с сыром и яйцами</a:t>
            </a:r>
          </a:p>
          <a:p>
            <a:pPr eaLnBrk="1" hangingPunct="1">
              <a:buFontTx/>
              <a:buChar char="•"/>
            </a:pPr>
            <a:endParaRPr lang="ru-RU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0" name="Picture 6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МЕНЮ ЭКОПИТА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57200" y="2971800"/>
            <a:ext cx="8153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anchor="ctr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Салаты</a:t>
            </a:r>
            <a:endParaRPr lang="ru-RU" b="1" dirty="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Оригинальный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Салат Цезарь с курицей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Салат Цезарь с бужениной 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Столичный 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Сельдь под шубой «Классическая»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Салат из свежих овощей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Салат «Свекольная нежность»</a:t>
            </a:r>
          </a:p>
          <a:p>
            <a:endParaRPr lang="ru-RU" dirty="0"/>
          </a:p>
        </p:txBody>
      </p:sp>
      <p:pic>
        <p:nvPicPr>
          <p:cNvPr id="14343" name="Picture 10" descr="e8f54949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38380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64" name="Picture 6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МЕНЮ ЭКОПИТА</a:t>
            </a:r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533400" y="1958975"/>
            <a:ext cx="68453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056" anchor="ctr">
            <a:spAutoFit/>
          </a:bodyPr>
          <a:lstStyle/>
          <a:p>
            <a:pPr eaLnBrk="1" hangingPunct="1"/>
            <a:r>
              <a:rPr lang="ru-RU" b="1">
                <a:solidFill>
                  <a:srgbClr val="FF3300"/>
                </a:solidFill>
              </a:rPr>
              <a:t>Супы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Солянка мясная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Солянка рыбная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Куриный суп на домашней лапше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Борщ «Украинский»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Борщ «Вегетарианский»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Похлебка «Русская»</a:t>
            </a:r>
          </a:p>
          <a:p>
            <a:pPr eaLnBrk="1" hangingPunct="1"/>
            <a:endParaRPr lang="ru-RU" b="1">
              <a:solidFill>
                <a:srgbClr val="006600"/>
              </a:solidFill>
            </a:endParaRPr>
          </a:p>
          <a:p>
            <a:pPr eaLnBrk="1" hangingPunct="1"/>
            <a:r>
              <a:rPr lang="ru-RU" b="1">
                <a:solidFill>
                  <a:srgbClr val="FF3300"/>
                </a:solidFill>
              </a:rPr>
              <a:t>Вторые блюда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Ставрида-гриль с вощами и салатом микс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Вяленые томаты, завернутые в отбитую телятину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Рубленая куриная котлета под кисло-сладким соусом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Грибы гриль заправленные сыром и брынзой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Отбивная из свинины с обжаренными шампиньонами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Голубцы «Оригинальные»</a:t>
            </a:r>
          </a:p>
          <a:p>
            <a:pPr eaLnBrk="1" hangingPunct="1">
              <a:buFontTx/>
              <a:buChar char="•"/>
            </a:pPr>
            <a:r>
              <a:rPr lang="ru-RU" b="1">
                <a:solidFill>
                  <a:srgbClr val="0033CC"/>
                </a:solidFill>
              </a:rPr>
              <a:t>Каши </a:t>
            </a:r>
          </a:p>
          <a:p>
            <a:endParaRPr lang="ru-RU">
              <a:solidFill>
                <a:srgbClr val="0033CC"/>
              </a:solidFill>
            </a:endParaRPr>
          </a:p>
        </p:txBody>
      </p:sp>
      <p:pic>
        <p:nvPicPr>
          <p:cNvPr id="15367" name="Picture 28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81200"/>
            <a:ext cx="25781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6393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8" name="Picture 6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МЕНЮ ЭКОПИТА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844550" y="1998663"/>
            <a:ext cx="64198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056" anchor="ctr">
            <a:spAutoFit/>
          </a:bodyPr>
          <a:lstStyle/>
          <a:p>
            <a:pPr eaLnBrk="1" hangingPunct="1"/>
            <a:r>
              <a:rPr lang="ru-RU" b="1" dirty="0">
                <a:solidFill>
                  <a:srgbClr val="FF3300"/>
                </a:solidFill>
              </a:rPr>
              <a:t>Выпечка и десерты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Хрустящие блинчики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Пирожок с мясом, присыпанный кунжутом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Пирожок со шпинатом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Пирог яблочный с корицей, с лимонным соусом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Ореховая пахлава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>
                <a:solidFill>
                  <a:srgbClr val="FF3300"/>
                </a:solidFill>
              </a:rPr>
              <a:t>Хлеб</a:t>
            </a:r>
          </a:p>
          <a:p>
            <a:pPr eaLnBrk="1" hangingPunct="1"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Булочки собственного приготовления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6391" name="Picture 10" descr="untitledjjjjjjjjjjjjjjjjjjj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1275" y="4648200"/>
            <a:ext cx="15160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s72478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648200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улоч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641182"/>
            <a:ext cx="2593942" cy="1942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7430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7431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412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9"/>
          <p:cNvGrpSpPr>
            <a:grpSpLocks noChangeAspect="1"/>
          </p:cNvGrpSpPr>
          <p:nvPr/>
        </p:nvGrpSpPr>
        <p:grpSpPr bwMode="auto">
          <a:xfrm>
            <a:off x="538163" y="2438400"/>
            <a:ext cx="8001000" cy="3876675"/>
            <a:chOff x="2104" y="9402"/>
            <a:chExt cx="8640" cy="4188"/>
          </a:xfrm>
        </p:grpSpPr>
        <p:sp>
          <p:nvSpPr>
            <p:cNvPr id="17415" name="AutoShape 10"/>
            <p:cNvSpPr>
              <a:spLocks noChangeAspect="1" noChangeArrowheads="1"/>
            </p:cNvSpPr>
            <p:nvPr/>
          </p:nvSpPr>
          <p:spPr bwMode="auto">
            <a:xfrm>
              <a:off x="2104" y="9402"/>
              <a:ext cx="8640" cy="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7416" name="Rectangle 11"/>
            <p:cNvSpPr>
              <a:spLocks noChangeArrowheads="1"/>
            </p:cNvSpPr>
            <p:nvPr/>
          </p:nvSpPr>
          <p:spPr bwMode="auto">
            <a:xfrm>
              <a:off x="5104" y="9402"/>
              <a:ext cx="229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Директор предприятия</a:t>
              </a:r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2689" y="9702"/>
              <a:ext cx="1815" cy="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Бухгалтерия</a:t>
              </a:r>
              <a:endParaRPr lang="ru-RU" sz="2400" b="1">
                <a:solidFill>
                  <a:srgbClr val="0033CC"/>
                </a:solidFill>
              </a:endParaRPr>
            </a:p>
          </p:txBody>
        </p:sp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2104" y="11982"/>
              <a:ext cx="2520" cy="1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Прочие работники: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1.грузчик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2.дворник</a:t>
              </a:r>
            </a:p>
            <a:p>
              <a:pPr algn="ctr" eaLnBrk="1" hangingPunct="1"/>
              <a:endParaRPr lang="ru-RU" sz="2400" b="1">
                <a:solidFill>
                  <a:srgbClr val="0033CC"/>
                </a:solidFill>
              </a:endParaRPr>
            </a:p>
          </p:txBody>
        </p:sp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>
              <a:off x="8224" y="10542"/>
              <a:ext cx="147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Шеф-повар</a:t>
              </a:r>
            </a:p>
          </p:txBody>
        </p:sp>
        <p:sp>
          <p:nvSpPr>
            <p:cNvPr id="17420" name="Rectangle 15"/>
            <p:cNvSpPr>
              <a:spLocks noChangeArrowheads="1"/>
            </p:cNvSpPr>
            <p:nvPr/>
          </p:nvSpPr>
          <p:spPr bwMode="auto">
            <a:xfrm>
              <a:off x="5104" y="10302"/>
              <a:ext cx="229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Заведующий производством</a:t>
              </a:r>
              <a:endParaRPr lang="ru-RU" sz="2400" b="1">
                <a:solidFill>
                  <a:srgbClr val="0033CC"/>
                </a:solidFill>
              </a:endParaRPr>
            </a:p>
          </p:txBody>
        </p:sp>
        <p:sp>
          <p:nvSpPr>
            <p:cNvPr id="17421" name="Rectangle 17"/>
            <p:cNvSpPr>
              <a:spLocks noChangeArrowheads="1"/>
            </p:cNvSpPr>
            <p:nvPr/>
          </p:nvSpPr>
          <p:spPr bwMode="auto">
            <a:xfrm>
              <a:off x="4937" y="11982"/>
              <a:ext cx="2638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Работники зала:</a:t>
              </a:r>
            </a:p>
            <a:p>
              <a:pPr algn="ctr" eaLnBrk="1" hangingPunct="1">
                <a:buFont typeface="Times New Roman" pitchFamily="18" charset="0"/>
                <a:buNone/>
              </a:pPr>
              <a:r>
                <a:rPr lang="ru-RU" sz="1400" b="1">
                  <a:solidFill>
                    <a:srgbClr val="0033CC"/>
                  </a:solidFill>
                </a:rPr>
                <a:t>1. официант</a:t>
              </a:r>
            </a:p>
            <a:p>
              <a:pPr algn="ctr" eaLnBrk="1" hangingPunct="1">
                <a:buFont typeface="Times New Roman" pitchFamily="18" charset="0"/>
                <a:buNone/>
              </a:pPr>
              <a:r>
                <a:rPr lang="ru-RU" sz="1400" b="1">
                  <a:solidFill>
                    <a:srgbClr val="0033CC"/>
                  </a:solidFill>
                </a:rPr>
                <a:t>2.кассир</a:t>
              </a:r>
              <a:endParaRPr lang="ru-RU" sz="2400" b="1">
                <a:solidFill>
                  <a:srgbClr val="0033CC"/>
                </a:solidFill>
              </a:endParaRPr>
            </a:p>
          </p:txBody>
        </p:sp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7864" y="11982"/>
              <a:ext cx="2880" cy="1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Работники кухни: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1. повар 5 разряда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2. повар 4 разряда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3. повар 3 разряда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4. мойщицы кух. посуды</a:t>
              </a:r>
            </a:p>
            <a:p>
              <a:pPr algn="ctr" eaLnBrk="1" hangingPunct="1"/>
              <a:r>
                <a:rPr lang="ru-RU" sz="1400" b="1">
                  <a:solidFill>
                    <a:srgbClr val="0033CC"/>
                  </a:solidFill>
                </a:rPr>
                <a:t>5. уборщики</a:t>
              </a:r>
              <a:endParaRPr lang="ru-RU" sz="2400" b="1">
                <a:solidFill>
                  <a:srgbClr val="0033CC"/>
                </a:solidFill>
              </a:endParaRPr>
            </a:p>
          </p:txBody>
        </p:sp>
        <p:cxnSp>
          <p:nvCxnSpPr>
            <p:cNvPr id="17423" name="AutoShape 19"/>
            <p:cNvCxnSpPr>
              <a:cxnSpLocks noChangeShapeType="1"/>
            </p:cNvCxnSpPr>
            <p:nvPr/>
          </p:nvCxnSpPr>
          <p:spPr bwMode="auto">
            <a:xfrm>
              <a:off x="8959" y="11877"/>
              <a:ext cx="1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24" name="AutoShape 20"/>
            <p:cNvCxnSpPr>
              <a:cxnSpLocks noChangeShapeType="1"/>
            </p:cNvCxnSpPr>
            <p:nvPr/>
          </p:nvCxnSpPr>
          <p:spPr bwMode="auto">
            <a:xfrm rot="10800000" flipV="1">
              <a:off x="3424" y="9582"/>
              <a:ext cx="1680" cy="12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5" name="AutoShape 22"/>
            <p:cNvCxnSpPr>
              <a:cxnSpLocks noChangeShapeType="1"/>
            </p:cNvCxnSpPr>
            <p:nvPr/>
          </p:nvCxnSpPr>
          <p:spPr bwMode="auto">
            <a:xfrm>
              <a:off x="7403" y="10782"/>
              <a:ext cx="82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26" name="AutoShape 23"/>
            <p:cNvCxnSpPr>
              <a:cxnSpLocks noChangeShapeType="1"/>
            </p:cNvCxnSpPr>
            <p:nvPr/>
          </p:nvCxnSpPr>
          <p:spPr bwMode="auto">
            <a:xfrm>
              <a:off x="6254" y="9942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7" name="AutoShape 24"/>
            <p:cNvCxnSpPr>
              <a:cxnSpLocks noChangeShapeType="1"/>
            </p:cNvCxnSpPr>
            <p:nvPr/>
          </p:nvCxnSpPr>
          <p:spPr bwMode="auto">
            <a:xfrm>
              <a:off x="6254" y="11262"/>
              <a:ext cx="2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28" name="AutoShape 25"/>
            <p:cNvCxnSpPr>
              <a:cxnSpLocks noChangeShapeType="1"/>
            </p:cNvCxnSpPr>
            <p:nvPr/>
          </p:nvCxnSpPr>
          <p:spPr bwMode="auto">
            <a:xfrm flipH="1" flipV="1">
              <a:off x="8959" y="11022"/>
              <a:ext cx="1" cy="8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9" name="AutoShape 26"/>
            <p:cNvCxnSpPr>
              <a:cxnSpLocks noChangeShapeType="1"/>
            </p:cNvCxnSpPr>
            <p:nvPr/>
          </p:nvCxnSpPr>
          <p:spPr bwMode="auto">
            <a:xfrm rot="10800000" flipV="1">
              <a:off x="3521" y="11472"/>
              <a:ext cx="2735" cy="51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Организационная структура  ЭКОПИТА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</a:rPr>
              <a:t>Расчет количества посетителей ЭКОПИТА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9200" y="1600200"/>
          <a:ext cx="6662079" cy="5041902"/>
        </p:xfrm>
        <a:graphic>
          <a:graphicData uri="http://schemas.openxmlformats.org/drawingml/2006/table">
            <a:tbl>
              <a:tblPr/>
              <a:tblGrid>
                <a:gridCol w="825238"/>
                <a:gridCol w="1947047"/>
                <a:gridCol w="2256510"/>
                <a:gridCol w="1633284"/>
              </a:tblGrid>
              <a:tr h="544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Интервал рабочего времени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Оборачиваемость места за 1 ч, раз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загрузка зала, %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посетителей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Завтрак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8—9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9—10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10—11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Обед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11—12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12—13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13—14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14—15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15—16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16—17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Перерыв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Ужин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17—18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18—19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19—20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5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5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Оборачиваемость 1 места за 1 день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-2286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</a:rPr>
              <a:t>Ориентировочная стоимость комплексного обеда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2209800"/>
            <a:ext cx="822960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anchor="ctr">
            <a:spAutoFit/>
          </a:bodyPr>
          <a:lstStyle/>
          <a:p>
            <a:pPr algn="just" eaLnBrk="1" hangingPunct="1"/>
            <a:r>
              <a:rPr lang="ru-RU" b="1" dirty="0" smtClean="0">
                <a:solidFill>
                  <a:srgbClr val="0033CC"/>
                </a:solidFill>
              </a:rPr>
              <a:t>На основании </a:t>
            </a:r>
            <a:r>
              <a:rPr lang="ru-RU" b="1" dirty="0">
                <a:solidFill>
                  <a:srgbClr val="0033CC"/>
                </a:solidFill>
              </a:rPr>
              <a:t>проведенного рыночного исследования среднего чека </a:t>
            </a:r>
            <a:r>
              <a:rPr lang="ru-RU" b="1" dirty="0" smtClean="0">
                <a:solidFill>
                  <a:srgbClr val="0033CC"/>
                </a:solidFill>
              </a:rPr>
              <a:t>с </a:t>
            </a:r>
            <a:r>
              <a:rPr lang="ru-RU" b="1" dirty="0">
                <a:solidFill>
                  <a:srgbClr val="0033CC"/>
                </a:solidFill>
              </a:rPr>
              <a:t>учётом объемов порций</a:t>
            </a:r>
            <a:r>
              <a:rPr lang="ru-RU" b="1" dirty="0" smtClean="0">
                <a:solidFill>
                  <a:srgbClr val="0033CC"/>
                </a:solidFill>
              </a:rPr>
              <a:t>, перечня и </a:t>
            </a:r>
            <a:r>
              <a:rPr lang="ru-RU" b="1" dirty="0">
                <a:solidFill>
                  <a:srgbClr val="0033CC"/>
                </a:solidFill>
              </a:rPr>
              <a:t>рецептур </a:t>
            </a:r>
            <a:r>
              <a:rPr lang="ru-RU" b="1" dirty="0" smtClean="0">
                <a:solidFill>
                  <a:srgbClr val="0033CC"/>
                </a:solidFill>
              </a:rPr>
              <a:t>блюд на предприятиях данного сегмента, работающих по меню </a:t>
            </a:r>
            <a:r>
              <a:rPr lang="ru-RU" b="1" dirty="0">
                <a:solidFill>
                  <a:srgbClr val="0033CC"/>
                </a:solidFill>
              </a:rPr>
              <a:t>со свободным выбором, </a:t>
            </a:r>
            <a:r>
              <a:rPr lang="ru-RU" b="1" dirty="0" smtClean="0">
                <a:solidFill>
                  <a:srgbClr val="0033CC"/>
                </a:solidFill>
              </a:rPr>
              <a:t>меню </a:t>
            </a:r>
            <a:r>
              <a:rPr lang="ru-RU" b="1" dirty="0">
                <a:solidFill>
                  <a:srgbClr val="0033CC"/>
                </a:solidFill>
              </a:rPr>
              <a:t>скомплектованных завтраков, обедов и </a:t>
            </a:r>
            <a:r>
              <a:rPr lang="ru-RU" b="1" dirty="0" smtClean="0">
                <a:solidFill>
                  <a:srgbClr val="0033CC"/>
                </a:solidFill>
              </a:rPr>
              <a:t>ужинов, а также по диетическим меню, наше ценовое предложение за полноценный по питательности, </a:t>
            </a:r>
            <a:r>
              <a:rPr lang="ru-RU" b="1" dirty="0" err="1" smtClean="0">
                <a:solidFill>
                  <a:srgbClr val="0033CC"/>
                </a:solidFill>
              </a:rPr>
              <a:t>экологичности</a:t>
            </a:r>
            <a:r>
              <a:rPr lang="ru-RU" b="1" dirty="0" smtClean="0">
                <a:solidFill>
                  <a:srgbClr val="0033CC"/>
                </a:solidFill>
              </a:rPr>
              <a:t> и вкусовым характеристикам  комплексный обед не превышает</a:t>
            </a:r>
          </a:p>
          <a:p>
            <a:pPr algn="ctr" eaLnBrk="1" hangingPunct="1"/>
            <a:r>
              <a:rPr lang="ru-RU" sz="3500" b="1" dirty="0" smtClean="0">
                <a:solidFill>
                  <a:srgbClr val="FF0000"/>
                </a:solidFill>
              </a:rPr>
              <a:t>150 рублей</a:t>
            </a:r>
          </a:p>
          <a:p>
            <a:pPr eaLnBrk="1" hangingPunct="1"/>
            <a:r>
              <a:rPr lang="ru-RU" sz="2500" b="1" dirty="0" smtClean="0">
                <a:solidFill>
                  <a:srgbClr val="FF3300"/>
                </a:solidFill>
              </a:rPr>
              <a:t>ЭКО</a:t>
            </a:r>
          </a:p>
          <a:p>
            <a:pPr eaLnBrk="1" hangingPunct="1"/>
            <a:r>
              <a:rPr lang="ru-RU" sz="2500" dirty="0">
                <a:solidFill>
                  <a:srgbClr val="FF3300"/>
                </a:solidFill>
              </a:rPr>
              <a:t> 	</a:t>
            </a:r>
            <a:r>
              <a:rPr lang="ru-RU" sz="2500" dirty="0" smtClean="0">
                <a:solidFill>
                  <a:srgbClr val="FF3300"/>
                </a:solidFill>
              </a:rPr>
              <a:t>- </a:t>
            </a:r>
            <a:r>
              <a:rPr lang="ru-RU" sz="2500" b="1" dirty="0" smtClean="0">
                <a:solidFill>
                  <a:srgbClr val="FF3300"/>
                </a:solidFill>
              </a:rPr>
              <a:t>эко</a:t>
            </a:r>
            <a:r>
              <a:rPr lang="ru-RU" sz="2500" dirty="0" smtClean="0">
                <a:solidFill>
                  <a:srgbClr val="FF3300"/>
                </a:solidFill>
              </a:rPr>
              <a:t>номичное</a:t>
            </a:r>
          </a:p>
          <a:p>
            <a:pPr eaLnBrk="1" hangingPunct="1"/>
            <a:r>
              <a:rPr lang="ru-RU" sz="2500" dirty="0" smtClean="0">
                <a:solidFill>
                  <a:srgbClr val="FF3300"/>
                </a:solidFill>
              </a:rPr>
              <a:t>	- </a:t>
            </a:r>
            <a:r>
              <a:rPr lang="ru-RU" sz="2500" b="1" dirty="0" err="1" smtClean="0">
                <a:solidFill>
                  <a:srgbClr val="FF3300"/>
                </a:solidFill>
              </a:rPr>
              <a:t>эко</a:t>
            </a:r>
            <a:r>
              <a:rPr lang="ru-RU" sz="2500" dirty="0" err="1" smtClean="0">
                <a:solidFill>
                  <a:srgbClr val="FF3300"/>
                </a:solidFill>
              </a:rPr>
              <a:t>логичное</a:t>
            </a:r>
            <a:endParaRPr lang="ru-RU" sz="2500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500" dirty="0">
                <a:solidFill>
                  <a:srgbClr val="FF3300"/>
                </a:solidFill>
              </a:rPr>
              <a:t>	</a:t>
            </a:r>
            <a:r>
              <a:rPr lang="ru-RU" sz="2500" b="1" dirty="0" smtClean="0">
                <a:solidFill>
                  <a:srgbClr val="FF3300"/>
                </a:solidFill>
              </a:rPr>
              <a:t>				ПИТ</a:t>
            </a:r>
          </a:p>
          <a:p>
            <a:pPr algn="ctr" eaLnBrk="1" hangingPunct="1"/>
            <a:r>
              <a:rPr lang="ru-RU" sz="2500" dirty="0" smtClean="0">
                <a:solidFill>
                  <a:srgbClr val="FF3300"/>
                </a:solidFill>
              </a:rPr>
              <a:t>					</a:t>
            </a:r>
            <a:r>
              <a:rPr lang="ru-RU" sz="2500" b="1" dirty="0" smtClean="0">
                <a:solidFill>
                  <a:srgbClr val="FF3300"/>
                </a:solidFill>
              </a:rPr>
              <a:t>пит</a:t>
            </a:r>
            <a:r>
              <a:rPr lang="ru-RU" sz="2500" dirty="0" smtClean="0">
                <a:solidFill>
                  <a:srgbClr val="FF3300"/>
                </a:solidFill>
              </a:rPr>
              <a:t>ание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308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7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914400" y="2209800"/>
            <a:ext cx="7848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4400" b="1">
                <a:solidFill>
                  <a:srgbClr val="FF3300"/>
                </a:solidFill>
              </a:rPr>
              <a:t>Как изменилась Россия</a:t>
            </a:r>
          </a:p>
          <a:p>
            <a:pPr eaLnBrk="1" hangingPunct="1"/>
            <a:r>
              <a:rPr lang="ru-RU" sz="4400" b="1">
                <a:solidFill>
                  <a:srgbClr val="FF3300"/>
                </a:solidFill>
              </a:rPr>
              <a:t> за последние 20 лет?</a:t>
            </a:r>
          </a:p>
        </p:txBody>
      </p:sp>
      <p:pic>
        <p:nvPicPr>
          <p:cNvPr id="3077" name="Picture 9" descr="103598813_large_S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5052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3562" y="63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14"/>
          <p:cNvGrpSpPr>
            <a:grpSpLocks/>
          </p:cNvGrpSpPr>
          <p:nvPr/>
        </p:nvGrpSpPr>
        <p:grpSpPr bwMode="auto">
          <a:xfrm>
            <a:off x="4419600" y="3629025"/>
            <a:ext cx="4038600" cy="3228975"/>
            <a:chOff x="3696" y="1434"/>
            <a:chExt cx="1950" cy="1698"/>
          </a:xfrm>
        </p:grpSpPr>
        <p:pic>
          <p:nvPicPr>
            <p:cNvPr id="3080" name="Picture 7" descr="russian-flag-ma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1434"/>
              <a:ext cx="1950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4050" y="2795"/>
              <a:ext cx="8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ru-RU" sz="360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-2286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</a:rPr>
              <a:t>С ЧЕГО НАЧАТЬ?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05000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CC"/>
                </a:solidFill>
              </a:rPr>
              <a:t>В настоящее время нашими специалистами производится осмотр подходящих площадок в наиболее крупных, оживленных Муниципальных образованиях Московской области. Кроме того во внимание принимаются факторы необходимости и обеспеченности столовыми </a:t>
            </a:r>
            <a:r>
              <a:rPr lang="ru-RU" sz="1600" b="1" dirty="0" err="1" smtClean="0">
                <a:solidFill>
                  <a:srgbClr val="0033CC"/>
                </a:solidFill>
              </a:rPr>
              <a:t>эконом-класса</a:t>
            </a:r>
            <a:r>
              <a:rPr lang="ru-RU" sz="1600" b="1" dirty="0" smtClean="0">
                <a:solidFill>
                  <a:srgbClr val="0033CC"/>
                </a:solidFill>
              </a:rPr>
              <a:t> в муниципальных образованиях.</a:t>
            </a:r>
          </a:p>
          <a:p>
            <a:r>
              <a:rPr lang="ru-RU" sz="1600" b="1" dirty="0" smtClean="0">
                <a:solidFill>
                  <a:srgbClr val="0033CC"/>
                </a:solidFill>
              </a:rPr>
              <a:t>В таблице №1, полученной от Министерства потребительского рынка и услуг Московской области, представлена информация о  количестве точек общественного питания в г.Королев и г.Красногорск М.О</a:t>
            </a:r>
            <a:r>
              <a:rPr lang="ru-RU" sz="1600" b="1" dirty="0" smtClean="0">
                <a:solidFill>
                  <a:srgbClr val="0033CC"/>
                </a:solidFill>
              </a:rPr>
              <a:t>.</a:t>
            </a:r>
          </a:p>
          <a:p>
            <a:endParaRPr lang="ru-RU" sz="1600" b="1" dirty="0" smtClean="0">
              <a:solidFill>
                <a:srgbClr val="0033CC"/>
              </a:solidFill>
            </a:endParaRPr>
          </a:p>
          <a:p>
            <a:r>
              <a:rPr lang="ru-RU" sz="1600" b="1" dirty="0" smtClean="0">
                <a:solidFill>
                  <a:srgbClr val="0033CC"/>
                </a:solidFill>
              </a:rPr>
              <a:t>Из данной таблицы можно увидеть, что в г.Королев на сегодняшний день обеспеченность населения  услугам общественного питания составляет 62% , в Красногорске 174%, однако при этом социальной столовой нет ни в одном из данных муниципальных образований</a:t>
            </a:r>
            <a:r>
              <a:rPr lang="ru-RU" sz="1600" b="1" dirty="0" smtClean="0">
                <a:solidFill>
                  <a:srgbClr val="0033CC"/>
                </a:solidFill>
              </a:rPr>
              <a:t>.</a:t>
            </a:r>
          </a:p>
          <a:p>
            <a:endParaRPr lang="ru-RU" sz="1600" b="1" dirty="0" smtClean="0">
              <a:solidFill>
                <a:srgbClr val="0033CC"/>
              </a:solidFill>
            </a:endParaRPr>
          </a:p>
          <a:p>
            <a:r>
              <a:rPr lang="ru-RU" sz="1600" b="1" dirty="0" smtClean="0">
                <a:solidFill>
                  <a:srgbClr val="0033CC"/>
                </a:solidFill>
              </a:rPr>
              <a:t>Так же по данным полученным от Министерства потребительского рынка и услуг, количество малоимущих граждан, проживающих в </a:t>
            </a:r>
            <a:r>
              <a:rPr lang="ru-RU" sz="1600" b="1" dirty="0" smtClean="0">
                <a:solidFill>
                  <a:srgbClr val="0033CC"/>
                </a:solidFill>
              </a:rPr>
              <a:t>г.Королёв составляет </a:t>
            </a:r>
            <a:r>
              <a:rPr lang="ru-RU" sz="1600" b="1" dirty="0" smtClean="0">
                <a:solidFill>
                  <a:srgbClr val="0033CC"/>
                </a:solidFill>
              </a:rPr>
              <a:t>651 человек </a:t>
            </a:r>
            <a:r>
              <a:rPr lang="ru-RU" sz="1600" b="1" dirty="0" smtClean="0">
                <a:solidFill>
                  <a:srgbClr val="0033CC"/>
                </a:solidFill>
              </a:rPr>
              <a:t>(данные </a:t>
            </a:r>
            <a:r>
              <a:rPr lang="ru-RU" sz="1600" b="1" dirty="0" smtClean="0">
                <a:solidFill>
                  <a:srgbClr val="0033CC"/>
                </a:solidFill>
              </a:rPr>
              <a:t>представлены в таблице 2</a:t>
            </a:r>
            <a:r>
              <a:rPr lang="ru-RU" sz="1600" b="1" dirty="0" smtClean="0">
                <a:solidFill>
                  <a:srgbClr val="0033CC"/>
                </a:solidFill>
              </a:rPr>
              <a:t>).</a:t>
            </a:r>
            <a:endParaRPr lang="ru-RU" sz="16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-2286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№ </a:t>
            </a:r>
            <a:r>
              <a:rPr lang="ru-RU" dirty="0" smtClean="0"/>
              <a:t>1. Обеспеченность </a:t>
            </a:r>
            <a:r>
              <a:rPr lang="ru-RU" dirty="0" smtClean="0"/>
              <a:t>услугами Общественного питания в г.Красногорск и г.Королев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638" y="1905000"/>
            <a:ext cx="86882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№ 2. Сведения о малоимущих категориях граждан в г.Красногорск и г.Королев </a:t>
            </a:r>
            <a:endParaRPr lang="ru-RU" dirty="0"/>
          </a:p>
        </p:txBody>
      </p:sp>
      <p:pic>
        <p:nvPicPr>
          <p:cNvPr id="4" name="Рисунок 3" descr="Таблица малоимущ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33308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-2286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19050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33CC"/>
                </a:solidFill>
              </a:rPr>
              <a:t>Принимая во внимание вышеизложенное, нами был произведен осмотр помещения в здании Королевского машиностроительного техникума, предложенного в качестве площадки для работы местной администрацией.</a:t>
            </a:r>
          </a:p>
          <a:p>
            <a:pPr algn="just"/>
            <a:r>
              <a:rPr lang="ru-RU" b="1" dirty="0" smtClean="0">
                <a:solidFill>
                  <a:srgbClr val="0033CC"/>
                </a:solidFill>
              </a:rPr>
              <a:t>Большое преимущество данного помещения – наличие  инфраструктуры оставшейся от прежней столовой. Кроме того, общая площадь данного помещения более 200м2, что соответствует нормативам для организации предприятия общественного питания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0033CC"/>
              </a:solidFill>
            </a:endParaRPr>
          </a:p>
          <a:p>
            <a:pPr algn="just"/>
            <a:r>
              <a:rPr lang="ru-RU" b="1" dirty="0" smtClean="0">
                <a:solidFill>
                  <a:srgbClr val="0033CC"/>
                </a:solidFill>
              </a:rPr>
              <a:t> Для того, что бы начать осуществлять данный проект необходима поддержка вышестоящих инстанций, т.к. на местном уровне вопрос  в настоящий момент не разрешается при существующем интересе к проекту со стороны местной администрации.</a:t>
            </a:r>
          </a:p>
          <a:p>
            <a:pPr algn="just"/>
            <a:endParaRPr lang="ru-RU" b="1" dirty="0" smtClean="0">
              <a:solidFill>
                <a:srgbClr val="0033CC"/>
              </a:solidFill>
            </a:endParaRPr>
          </a:p>
          <a:p>
            <a:pPr algn="just"/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</a:rPr>
              <a:t>ФОТОИЗОБРАЖЕНИЯ ПРЕДПОЛАГЕМОГО МЕСТА ДЛЯ ПЕРВОЙ СТОЛОВОЙ ЭКОПИТ</a:t>
            </a:r>
          </a:p>
        </p:txBody>
      </p:sp>
      <p:pic>
        <p:nvPicPr>
          <p:cNvPr id="1026" name="Picture 2" descr="C:\Users\12345\Desktop\ПРЕЗЕНТАЦИИ\Экопит_Королёв 2 вид с улицы Дзержинск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667000"/>
            <a:ext cx="7525160" cy="2895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5715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г.Королев, ул.Дзержинского д24/2, в здании Машиностроительного техникума находится недействующая </a:t>
            </a:r>
            <a:r>
              <a:rPr lang="ru-RU" dirty="0" smtClean="0">
                <a:solidFill>
                  <a:srgbClr val="0033CC"/>
                </a:solidFill>
              </a:rPr>
              <a:t>муниципальная </a:t>
            </a:r>
            <a:r>
              <a:rPr lang="ru-RU" dirty="0" smtClean="0">
                <a:solidFill>
                  <a:srgbClr val="0033CC"/>
                </a:solidFill>
              </a:rPr>
              <a:t>столовая.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8610600" cy="990600"/>
            <a:chOff x="192" y="192"/>
            <a:chExt cx="5424" cy="624"/>
          </a:xfrm>
        </p:grpSpPr>
        <p:sp>
          <p:nvSpPr>
            <p:cNvPr id="308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7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14401" y="1348029"/>
          <a:ext cx="6248400" cy="5144199"/>
        </p:xfrm>
        <a:graphic>
          <a:graphicData uri="http://schemas.openxmlformats.org/drawingml/2006/table">
            <a:tbl>
              <a:tblPr/>
              <a:tblGrid>
                <a:gridCol w="2860028"/>
                <a:gridCol w="1395136"/>
                <a:gridCol w="996618"/>
                <a:gridCol w="996618"/>
              </a:tblGrid>
              <a:tr h="4904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Помещения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Площадь помещений (м </a:t>
                      </a:r>
                      <a:r>
                        <a:rPr lang="ru-RU" sz="1200" b="1" dirty="0" err="1"/>
                        <a:t>кв</a:t>
                      </a:r>
                      <a:r>
                        <a:rPr lang="ru-RU" sz="1200" b="1" dirty="0"/>
                        <a:t>) для столовой на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50 мест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100 мест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150 мест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Вестибюль, включая гардероб и санузлы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25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34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51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Зал с раздаточной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180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270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Буфет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Производственные помещения: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Горячий цех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42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Холодный цех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17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19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Мясорыбный цех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18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Овощной цех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14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18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Моечные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16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34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Складские помещения: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Камера мясорыбная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7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Камера хранения фруктов, зелени, овощей, напитков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Камера молочно-жировая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5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Кладовая сухих продуктов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Кладовая инвентаря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Административно-бытовые помещения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14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29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Помещения для персонала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19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30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41</a:t>
                      </a:r>
                      <a:endParaRPr lang="ru-RU" sz="1500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/>
                        <a:t>Итого,общая</a:t>
                      </a:r>
                      <a:r>
                        <a:rPr lang="ru-RU" sz="1500" b="1" dirty="0" smtClean="0"/>
                        <a:t> площадь,м2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268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432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595</a:t>
                      </a:r>
                      <a:endParaRPr lang="ru-RU" sz="1500" b="1" dirty="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914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Требования к площади помещения столовой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8610600" cy="990600"/>
            <a:chOff x="192" y="192"/>
            <a:chExt cx="5424" cy="624"/>
          </a:xfrm>
        </p:grpSpPr>
        <p:sp>
          <p:nvSpPr>
            <p:cNvPr id="308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7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121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Исходные данные для расчета рентабельности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" y="1828800"/>
          <a:ext cx="7924800" cy="3124198"/>
        </p:xfrm>
        <a:graphic>
          <a:graphicData uri="http://schemas.openxmlformats.org/drawingml/2006/table">
            <a:tbl>
              <a:tblPr/>
              <a:tblGrid>
                <a:gridCol w="2356458"/>
                <a:gridCol w="2759961"/>
                <a:gridCol w="2808381"/>
              </a:tblGrid>
              <a:tr h="4463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Расчет количества блюд для общедоступной столовой со свободным выбором блюд</a:t>
                      </a:r>
                    </a:p>
                  </a:txBody>
                  <a:tcPr marL="9312" marR="9312" marT="9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2" marR="9312" marT="9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2" marR="9312" marT="9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2" marR="9312" marT="9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Тип предприятия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потребления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блюд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завтрак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обед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ужин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12" marR="9312" marT="9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1250</a:t>
                      </a:r>
                    </a:p>
                  </a:txBody>
                  <a:tcPr marL="9312" marR="9312" marT="9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8610600" cy="990600"/>
            <a:chOff x="192" y="192"/>
            <a:chExt cx="5424" cy="624"/>
          </a:xfrm>
        </p:grpSpPr>
        <p:sp>
          <p:nvSpPr>
            <p:cNvPr id="308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7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99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Исходные данные для расчета рентабельности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66800" y="16764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1371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посетителей по часам, за день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8610600" cy="990600"/>
            <a:chOff x="192" y="192"/>
            <a:chExt cx="5424" cy="624"/>
          </a:xfrm>
        </p:grpSpPr>
        <p:sp>
          <p:nvSpPr>
            <p:cNvPr id="308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 dirty="0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7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121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ЭКОНОМИЧЕСКИЕ ПОКАЗАТЕЛИ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9600" y="1600197"/>
          <a:ext cx="8077200" cy="4648204"/>
        </p:xfrm>
        <a:graphic>
          <a:graphicData uri="http://schemas.openxmlformats.org/drawingml/2006/table">
            <a:tbl>
              <a:tblPr/>
              <a:tblGrid>
                <a:gridCol w="2359631"/>
                <a:gridCol w="1874440"/>
                <a:gridCol w="1706893"/>
                <a:gridCol w="2136236"/>
              </a:tblGrid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Эк. показатели</a:t>
                      </a:r>
                    </a:p>
                  </a:txBody>
                  <a:tcPr marL="7910" marR="7910" marT="7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 1 блюдо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Общая за день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 месяц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Выручка, руб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1875000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Себестоимость, руб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1125000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Прибыль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750000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Рентабельность реализации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7910" marR="7910" marT="7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7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учетом необходимых ежемесячных эксплуатационных расходов и налогообложения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Ежемесячная чистая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прибыль,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возврата инвестиций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мес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рентабельность,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10,29%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-2286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848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 dirty="0">
                  <a:solidFill>
                    <a:schemeClr val="accent2"/>
                  </a:solidFill>
                </a:rPr>
                <a:t>предприятий </a:t>
              </a:r>
              <a:r>
                <a:rPr lang="ru-RU" sz="2400" b="1" dirty="0" smtClean="0">
                  <a:solidFill>
                    <a:schemeClr val="accent2"/>
                  </a:solidFill>
                </a:rPr>
                <a:t>сферы </a:t>
              </a:r>
              <a:r>
                <a:rPr lang="ru-RU" sz="2400" b="1" dirty="0">
                  <a:solidFill>
                    <a:schemeClr val="accent2"/>
                  </a:solidFill>
                </a:rPr>
                <a:t>услуг»</a:t>
              </a:r>
              <a:r>
                <a:rPr lang="ru-RU" sz="2400" dirty="0"/>
                <a:t> </a:t>
              </a:r>
            </a:p>
          </p:txBody>
        </p:sp>
        <p:sp>
          <p:nvSpPr>
            <p:cNvPr id="1848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1752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CC"/>
                </a:solidFill>
              </a:rPr>
              <a:t>Таким образом, проведя анализ ситуации на рынке общественного питания в целом, а так же с учетом существующего положения дел в отдельных муниципальных образованиях Московской области, можно сделать следующие выводы:</a:t>
            </a:r>
          </a:p>
          <a:p>
            <a:endParaRPr lang="ru-RU" sz="1600" b="1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3CC"/>
                </a:solidFill>
              </a:rPr>
              <a:t>При всем многообразии видов и форм общественного питания, социальных столовых, предлагающих качественное и разнообразное питание в настоящее время практически нет.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3CC"/>
                </a:solidFill>
              </a:rPr>
              <a:t>Проведенный анализ затрат в сфере общественного питания, показывает, что держать цену на уровне 150 рублей возможно при оптимальном управлении расходами, в первую очередь в части арендной стоимости помещения.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3CC"/>
                </a:solidFill>
              </a:rPr>
              <a:t>При отсутствии арендной платы на первоначальном этапе запуска проекта, возможно работать с минимальной рентабельностью и  установлении цены за комплексный обед ниже рыночной ( на уровне 150 </a:t>
            </a:r>
            <a:r>
              <a:rPr lang="ru-RU" sz="1600" b="1" dirty="0" err="1" smtClean="0">
                <a:solidFill>
                  <a:srgbClr val="0033CC"/>
                </a:solidFill>
              </a:rPr>
              <a:t>руб</a:t>
            </a:r>
            <a:r>
              <a:rPr lang="ru-RU" sz="1600" b="1" dirty="0" smtClean="0">
                <a:solidFill>
                  <a:srgbClr val="0033CC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28600" y="223838"/>
            <a:ext cx="8610600" cy="919162"/>
            <a:chOff x="192" y="192"/>
            <a:chExt cx="5424" cy="624"/>
          </a:xfrm>
        </p:grpSpPr>
        <p:sp>
          <p:nvSpPr>
            <p:cNvPr id="4107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ru-RU" sz="2200" b="1">
                <a:solidFill>
                  <a:schemeClr val="accent2"/>
                </a:solidFill>
              </a:endParaRPr>
            </a:p>
          </p:txBody>
        </p:sp>
        <p:sp>
          <p:nvSpPr>
            <p:cNvPr id="4108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На смену глобальному и тотальному дефициту пришло ассортиментное разнообразие….</a:t>
            </a:r>
          </a:p>
        </p:txBody>
      </p:sp>
      <p:pic>
        <p:nvPicPr>
          <p:cNvPr id="4101" name="Picture 10" descr="торговля_дефиц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торговля_дефиц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37782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3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410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4" name="Picture 13" descr="Логотип МОАПСУ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349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04800" y="2722563"/>
            <a:ext cx="853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4400" dirty="0">
                <a:solidFill>
                  <a:srgbClr val="FF3300"/>
                </a:solidFill>
              </a:rPr>
              <a:t>ЭКОПИТ- подмосковный колорит в каждом блюде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ru-RU" sz="2400" b="1" u="sng"/>
              <a:t> </a:t>
            </a:r>
            <a:endParaRPr lang="ru-RU" sz="2400" b="1"/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381000" y="381000"/>
            <a:ext cx="8610600" cy="990600"/>
            <a:chOff x="192" y="192"/>
            <a:chExt cx="5424" cy="624"/>
          </a:xfrm>
        </p:grpSpPr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2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03675"/>
            <a:ext cx="273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28600" y="212725"/>
            <a:ext cx="8610600" cy="822325"/>
            <a:chOff x="192" y="192"/>
            <a:chExt cx="5424" cy="660"/>
          </a:xfrm>
        </p:grpSpPr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5131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4" name="Picture 8" descr="торг_очере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6576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торг_очереди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57200" y="990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Так было…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457200" y="3810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Так стало…</a:t>
            </a:r>
          </a:p>
        </p:txBody>
      </p:sp>
      <p:pic>
        <p:nvPicPr>
          <p:cNvPr id="5128" name="Picture 12" descr="самообс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267200"/>
            <a:ext cx="38100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Логотип МОАПСУ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6153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Изменились форматы торговых предприятий…</a:t>
            </a:r>
          </a:p>
        </p:txBody>
      </p:sp>
      <p:pic>
        <p:nvPicPr>
          <p:cNvPr id="6149" name="Picture 9" descr="совр_форм2"/>
          <p:cNvPicPr>
            <a:picLocks noChangeAspect="1" noChangeArrowheads="1"/>
          </p:cNvPicPr>
          <p:nvPr/>
        </p:nvPicPr>
        <p:blipFill>
          <a:blip r:embed="rId3" cstate="print"/>
          <a:srcRect t="44928"/>
          <a:stretch>
            <a:fillRect/>
          </a:stretch>
        </p:blipFill>
        <p:spPr bwMode="auto">
          <a:xfrm>
            <a:off x="4191000" y="2286000"/>
            <a:ext cx="4360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Логотип МОАПСУ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19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0"/>
            <a:ext cx="31242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87_fu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3124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1" name="Picture 5" descr="Логотип МОАПС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290638" y="-8318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Изменились форматы предприятий питания…</a:t>
            </a:r>
          </a:p>
        </p:txBody>
      </p:sp>
      <p:pic>
        <p:nvPicPr>
          <p:cNvPr id="7174" name="Picture 27" descr="waypark_081005_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7244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8" descr="8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057400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9" descr="1313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64820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0" descr="s2_preview4658"/>
          <p:cNvPicPr>
            <a:picLocks noChangeAspect="1" noChangeArrowheads="1"/>
          </p:cNvPicPr>
          <p:nvPr/>
        </p:nvPicPr>
        <p:blipFill>
          <a:blip r:embed="rId8" cstate="print"/>
          <a:srcRect b="11111"/>
          <a:stretch>
            <a:fillRect/>
          </a:stretch>
        </p:blipFill>
        <p:spPr bwMode="auto">
          <a:xfrm>
            <a:off x="4953000" y="2057400"/>
            <a:ext cx="3429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8205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8206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НЕДОСТАКИ </a:t>
            </a:r>
            <a:r>
              <a:rPr lang="en-US" sz="2800" b="1">
                <a:solidFill>
                  <a:srgbClr val="FF3300"/>
                </a:solidFill>
              </a:rPr>
              <a:t>FAST</a:t>
            </a:r>
            <a:r>
              <a:rPr lang="ru-RU" sz="2800" b="1">
                <a:solidFill>
                  <a:srgbClr val="FF3300"/>
                </a:solidFill>
              </a:rPr>
              <a:t>-</a:t>
            </a:r>
            <a:r>
              <a:rPr lang="en-US" sz="2800" b="1">
                <a:solidFill>
                  <a:srgbClr val="FF3300"/>
                </a:solidFill>
              </a:rPr>
              <a:t>FOOD</a:t>
            </a:r>
            <a:endParaRPr lang="ru-RU" sz="2800" b="1">
              <a:solidFill>
                <a:srgbClr val="FF3300"/>
              </a:solidFill>
            </a:endParaRPr>
          </a:p>
        </p:txBody>
      </p:sp>
      <p:pic>
        <p:nvPicPr>
          <p:cNvPr id="8197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calorie-counts-on-fast-food-men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09800"/>
            <a:ext cx="3378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114800" y="2209800"/>
            <a:ext cx="260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rgbClr val="0033CC"/>
                </a:solidFill>
              </a:rPr>
              <a:t>Вреден</a:t>
            </a:r>
            <a:r>
              <a:rPr lang="en-US">
                <a:solidFill>
                  <a:srgbClr val="0033CC"/>
                </a:solidFill>
              </a:rPr>
              <a:t> </a:t>
            </a:r>
            <a:r>
              <a:rPr lang="ru-RU">
                <a:solidFill>
                  <a:srgbClr val="0033CC"/>
                </a:solidFill>
              </a:rPr>
              <a:t>для здоровья</a:t>
            </a:r>
            <a:r>
              <a:rPr lang="ru-RU" u="sng">
                <a:solidFill>
                  <a:srgbClr val="0033CC"/>
                </a:solidFill>
              </a:rPr>
              <a:t>!</a:t>
            </a:r>
            <a:r>
              <a:rPr lang="ru-RU"/>
              <a:t> 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114800" y="2743200"/>
            <a:ext cx="3802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rgbClr val="0033CC"/>
                </a:solidFill>
              </a:rPr>
              <a:t>Фаст-фуд — это полуфабрикаты, </a:t>
            </a:r>
            <a:endParaRPr lang="en-US">
              <a:solidFill>
                <a:srgbClr val="0033CC"/>
              </a:solidFill>
            </a:endParaRPr>
          </a:p>
          <a:p>
            <a:pPr eaLnBrk="1" hangingPunct="1"/>
            <a:r>
              <a:rPr lang="ru-RU">
                <a:solidFill>
                  <a:srgbClr val="0033CC"/>
                </a:solidFill>
              </a:rPr>
              <a:t>в которых нет </a:t>
            </a:r>
            <a:r>
              <a:rPr lang="ru-RU">
                <a:solidFill>
                  <a:srgbClr val="0033CC"/>
                </a:solidFill>
                <a:hlinkClick r:id="rId6" tooltip="Что такое витамины"/>
              </a:rPr>
              <a:t>витаминов</a:t>
            </a:r>
            <a:r>
              <a:rPr lang="ru-RU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4114800" y="4343400"/>
            <a:ext cx="301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Фаст-фуд очень калориен</a:t>
            </a:r>
            <a:r>
              <a:rPr lang="ru-RU"/>
              <a:t> </a:t>
            </a: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4114800" y="3505200"/>
            <a:ext cx="3081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Фаст-фуд содержит </a:t>
            </a:r>
          </a:p>
          <a:p>
            <a:r>
              <a:rPr lang="ru-RU">
                <a:solidFill>
                  <a:srgbClr val="0033CC"/>
                </a:solidFill>
              </a:rPr>
              <a:t>огромное количество соли</a:t>
            </a:r>
            <a:r>
              <a:rPr lang="ru-RU"/>
              <a:t> </a:t>
            </a: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228600" y="5029200"/>
            <a:ext cx="818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Питание в фаст-фуде является экономичным только для одного человека</a:t>
            </a:r>
            <a:r>
              <a:rPr lang="ru-RU"/>
              <a:t> </a:t>
            </a: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228600" y="5715000"/>
            <a:ext cx="863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Фаст-фуд заставляет семьи проводить все меньше и меньше времени вместе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20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03200" y="1722438"/>
            <a:ext cx="8907463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Развитие общественного питания в Московской области находится на стадии трансформации</a:t>
            </a:r>
            <a:r>
              <a:rPr lang="ru-RU" sz="3200" dirty="0">
                <a:solidFill>
                  <a:srgbClr val="0033CC"/>
                </a:solidFill>
                <a:latin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ru-RU" sz="8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33CC"/>
                </a:solidFill>
                <a:latin typeface="Arial" panose="020B0604020202020204" pitchFamily="34" charset="0"/>
              </a:rPr>
              <a:t>развиваются новые формы обслуживания потребителей;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33CC"/>
                </a:solidFill>
                <a:latin typeface="Arial" panose="020B0604020202020204" pitchFamily="34" charset="0"/>
              </a:rPr>
              <a:t>изменяется культура обслуживания;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33CC"/>
                </a:solidFill>
                <a:latin typeface="Arial" panose="020B0604020202020204" pitchFamily="34" charset="0"/>
              </a:rPr>
              <a:t> формируются обычаи и культура высококачественного быстрого питания.</a:t>
            </a:r>
            <a:endParaRPr lang="ru-RU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0012" y="-37465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228600"/>
            <a:ext cx="8610600" cy="990600"/>
            <a:chOff x="192" y="192"/>
            <a:chExt cx="5424" cy="624"/>
          </a:xfrm>
        </p:grpSpPr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912" y="192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НП «Московская областная ассоциация </a:t>
              </a:r>
            </a:p>
            <a:p>
              <a:pPr algn="ctr" eaLnBrk="1" hangingPunct="1"/>
              <a:r>
                <a:rPr lang="ru-RU" sz="2400" b="1">
                  <a:solidFill>
                    <a:schemeClr val="accent2"/>
                  </a:solidFill>
                </a:rPr>
                <a:t>предприятий сферы услуг»</a:t>
              </a:r>
              <a:r>
                <a:rPr lang="ru-RU" sz="2400"/>
                <a:t> 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92" y="816"/>
              <a:ext cx="5424" cy="0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4" name="Picture 8" descr="Логотип МОАПС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9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533400" y="2133600"/>
            <a:ext cx="6096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800" dirty="0">
              <a:solidFill>
                <a:srgbClr val="0033CC"/>
              </a:solidFill>
            </a:endParaRPr>
          </a:p>
          <a:p>
            <a:pPr eaLnBrk="1" hangingPunct="1"/>
            <a:r>
              <a:rPr lang="ru-RU" sz="3200" dirty="0">
                <a:solidFill>
                  <a:srgbClr val="C00000"/>
                </a:solidFill>
              </a:rPr>
              <a:t>Цель строительства столовых эконом класса </a:t>
            </a:r>
          </a:p>
          <a:p>
            <a:pPr algn="ctr" eaLnBrk="1" hangingPunct="1"/>
            <a:r>
              <a:rPr lang="ru-RU" sz="3200" dirty="0">
                <a:solidFill>
                  <a:srgbClr val="C00000"/>
                </a:solidFill>
              </a:rPr>
              <a:t>-</a:t>
            </a:r>
          </a:p>
          <a:p>
            <a:pPr eaLnBrk="1" hangingPunct="1"/>
            <a:endParaRPr lang="ru-RU" sz="3200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3200" dirty="0">
                <a:solidFill>
                  <a:srgbClr val="C00000"/>
                </a:solidFill>
              </a:rPr>
              <a:t>  обеспечение жителей полезным питанием по доступным ценам!!!!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1513</Words>
  <Application>Microsoft Office PowerPoint</Application>
  <PresentationFormat>Экран (4:3)</PresentationFormat>
  <Paragraphs>401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«Экопит» -  современная столовая эконом класса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</dc:creator>
  <cp:lastModifiedBy>Artem</cp:lastModifiedBy>
  <cp:revision>83</cp:revision>
  <cp:lastPrinted>1601-01-01T00:00:00Z</cp:lastPrinted>
  <dcterms:created xsi:type="dcterms:W3CDTF">1601-01-01T00:00:00Z</dcterms:created>
  <dcterms:modified xsi:type="dcterms:W3CDTF">2013-12-03T10:42:49Z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