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9" r:id="rId2"/>
    <p:sldId id="264" r:id="rId3"/>
    <p:sldId id="265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1A7"/>
    <a:srgbClr val="FF0000"/>
    <a:srgbClr val="7DDDFF"/>
    <a:srgbClr val="24E4DB"/>
    <a:srgbClr val="16AEA7"/>
    <a:srgbClr val="66FF66"/>
    <a:srgbClr val="FEF9E6"/>
    <a:srgbClr val="FFFFFF"/>
    <a:srgbClr val="FFFFCC"/>
    <a:srgbClr val="FFF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4CC41-7BDE-4C4B-851D-508111E59343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A397B-5BA0-4B1D-819A-B8E545410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9651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148FD-2C34-478D-9055-694B04E7146B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E2B93-5E88-4244-A75A-23EEE9FAB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8192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2B93-5E88-4244-A75A-23EEE9FABF7D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937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1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20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90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21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7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28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6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5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0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C001-690B-4DF1-88DC-7F15CCF86C2E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975D-AD37-4A7B-A704-C5714C83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2" b="3532"/>
          <a:stretch>
            <a:fillRect/>
          </a:stretch>
        </p:blipFill>
        <p:spPr>
          <a:xfrm>
            <a:off x="2839452" y="346508"/>
            <a:ext cx="8595360" cy="6112043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257" y="529078"/>
            <a:ext cx="2589195" cy="36001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Тарифы                 на услуги водоснабжения и водоотведения в городах Московской области.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886" y="5258222"/>
            <a:ext cx="222343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Реутов -</a:t>
            </a:r>
          </a:p>
          <a:p>
            <a:pPr algn="ctr"/>
            <a:r>
              <a:rPr lang="ru-RU" sz="2400" dirty="0" smtClean="0"/>
              <a:t> 90% покупная вода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8354728" y="2979017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41,47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27,77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40265" y="615705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38,67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33,03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5553" y="2067548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38,34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33,72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82437" y="3776310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38,34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34,66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68715" y="567268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41,34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27,98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29782" y="4457174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37,09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36,30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58577" y="5740401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34,75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33,32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86103" y="5117430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34,75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31,67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09232" y="3776310"/>
            <a:ext cx="673768" cy="52322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34,57</a:t>
            </a: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28,11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Тарифы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услуги водоснабжения и водоотведения 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населенных пунктах Московской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области.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69370"/>
          </a:xfrm>
        </p:spPr>
        <p:txBody>
          <a:bodyPr/>
          <a:lstStyle/>
          <a:p>
            <a:pPr algn="ctr"/>
            <a:r>
              <a:rPr lang="ru-RU" b="0" dirty="0" smtClean="0"/>
              <a:t>Водоснабжение, руб.</a:t>
            </a:r>
            <a:endParaRPr lang="ru-RU" b="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209959"/>
              </p:ext>
            </p:extLst>
          </p:nvPr>
        </p:nvGraphicFramePr>
        <p:xfrm>
          <a:off x="839787" y="2150533"/>
          <a:ext cx="515778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880"/>
                <a:gridCol w="1608666"/>
                <a:gridCol w="125624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Населённый</a:t>
                      </a:r>
                      <a:r>
                        <a:rPr lang="ru-RU" baseline="0" dirty="0" smtClean="0"/>
                        <a:t> пункт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%МВК</a:t>
                      </a:r>
                      <a:endParaRPr lang="ru-RU" dirty="0"/>
                    </a:p>
                  </a:txBody>
                  <a:tcPr marL="44850" marR="448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Реутов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41,47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Долгопрудный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41,34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38,67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Балашиха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38,34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 marL="44850" marR="448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Железнодорожный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38,34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44850" marR="448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Котельники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37,09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44850" marR="4485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Видное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34,75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Малаховка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34,75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Люберцы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34,57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850" marR="44850"/>
                </a:tc>
              </a:tr>
            </a:tbl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69370"/>
          </a:xfrm>
        </p:spPr>
        <p:txBody>
          <a:bodyPr/>
          <a:lstStyle/>
          <a:p>
            <a:pPr algn="ctr"/>
            <a:r>
              <a:rPr lang="ru-RU" b="0" dirty="0" smtClean="0"/>
              <a:t>       </a:t>
            </a:r>
            <a:r>
              <a:rPr lang="ru-RU" b="0" dirty="0" err="1" smtClean="0"/>
              <a:t>Канализование</a:t>
            </a:r>
            <a:r>
              <a:rPr lang="ru-RU" b="0" dirty="0" smtClean="0"/>
              <a:t>, руб.</a:t>
            </a:r>
            <a:endParaRPr lang="ru-RU" b="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66381704"/>
              </p:ext>
            </p:extLst>
          </p:nvPr>
        </p:nvGraphicFramePr>
        <p:xfrm>
          <a:off x="6807200" y="2150533"/>
          <a:ext cx="4351866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1594"/>
                <a:gridCol w="17602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Населённый пункт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стоимость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Котельники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36,30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Железнодорожный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34,66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Балашиха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33,72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Видное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Малаховка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Люберцы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28,11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Долгопрудный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27,98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Реутов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27,77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29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Суммарный тариф на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услуги водоснабжения и водоотведения в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населенных пунктах Московской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области.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2567417"/>
              </p:ext>
            </p:extLst>
          </p:nvPr>
        </p:nvGraphicFramePr>
        <p:xfrm>
          <a:off x="1000653" y="1690688"/>
          <a:ext cx="9210147" cy="4208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665"/>
                <a:gridCol w="3797482"/>
              </a:tblGrid>
              <a:tr h="41682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Населённый</a:t>
                      </a:r>
                      <a:r>
                        <a:rPr lang="ru-RU" sz="2400" baseline="0" dirty="0" smtClean="0"/>
                        <a:t> пункт</a:t>
                      </a:r>
                      <a:endParaRPr lang="ru-RU" sz="2400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Стоимость, руб.</a:t>
                      </a:r>
                      <a:endParaRPr lang="ru-RU" sz="2400" dirty="0"/>
                    </a:p>
                  </a:txBody>
                  <a:tcPr marL="44850" marR="44850"/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Котельники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73,39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Железнодорожный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73,00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Балашиха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72,06</a:t>
                      </a:r>
                      <a:endParaRPr lang="ru-RU" dirty="0"/>
                    </a:p>
                  </a:txBody>
                  <a:tcPr marL="44850" marR="44850">
                    <a:solidFill>
                      <a:srgbClr val="FF0000"/>
                    </a:solidFill>
                  </a:tcPr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71,70</a:t>
                      </a:r>
                      <a:endParaRPr lang="ru-RU" dirty="0"/>
                    </a:p>
                  </a:txBody>
                  <a:tcPr marL="44850" marR="44850"/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Долгопрудный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69,32</a:t>
                      </a:r>
                      <a:endParaRPr lang="ru-RU" dirty="0"/>
                    </a:p>
                  </a:txBody>
                  <a:tcPr marL="44850" marR="44850"/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Реутов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44850" marR="448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69,24</a:t>
                      </a:r>
                      <a:endParaRPr lang="ru-RU" dirty="0"/>
                    </a:p>
                  </a:txBody>
                  <a:tcPr marL="44850" marR="44850"/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Видное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68,07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Малаховка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66,42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  <a:tr h="416825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Люберцы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62,68</a:t>
                      </a:r>
                      <a:endParaRPr lang="ru-RU" dirty="0"/>
                    </a:p>
                  </a:txBody>
                  <a:tcPr marL="44850" marR="4485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63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Тарифное регулирование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1583267"/>
            <a:ext cx="5157787" cy="460639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соответствии с Соглашением от 08.09.2015 №57 между Правительством Москвы и Правительством Московской области АО «Мосводоканал» для применения в отношении потребителей МО установлено два тарифа, один – РЭК г. Москвы, а второй – Комитетом по ценам и тарифом МО. </a:t>
            </a:r>
            <a:endParaRPr lang="ru-RU" dirty="0" smtClean="0"/>
          </a:p>
          <a:p>
            <a:pPr algn="just"/>
            <a:r>
              <a:rPr lang="ru-RU" dirty="0"/>
              <a:t>Указанные тарифы применяются следующим образом: если место оказания услуг организации ВКХ МО (в данном случае ООО «</a:t>
            </a:r>
            <a:r>
              <a:rPr lang="ru-RU" dirty="0" err="1"/>
              <a:t>Реутовский</a:t>
            </a:r>
            <a:r>
              <a:rPr lang="ru-RU" dirty="0"/>
              <a:t> водоканал») находятся на территории Московской области, то применяется тариф, утвержденный Комитетом по ценам и тарифам Московской области.  С момента заключения данного соглашения, рост тарифов АО «Мосводоканал» для абонентов Московской области существенно снизился, что повлияло на снижения темпов роста тарифов для потребителей города Реутов, который также снизился.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621795" y="1583267"/>
            <a:ext cx="3944605" cy="491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272</Words>
  <Application>Microsoft Office PowerPoint</Application>
  <PresentationFormat>Широкоэкранный</PresentationFormat>
  <Paragraphs>99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Презентация PowerPoint</vt:lpstr>
      <vt:lpstr>Тарифы на услуги водоснабжения и водоотведения в населенных пунктах Московской области.</vt:lpstr>
      <vt:lpstr>Суммарный тариф на услуги водоснабжения и водоотведения в населенных пунктах Московской области.</vt:lpstr>
      <vt:lpstr>Тарифное регулирование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Грязев Алексей Сергеевич</dc:creator>
  <cp:lastModifiedBy>Гайлиш А.В.</cp:lastModifiedBy>
  <cp:revision>44</cp:revision>
  <dcterms:created xsi:type="dcterms:W3CDTF">2016-08-16T06:34:57Z</dcterms:created>
  <dcterms:modified xsi:type="dcterms:W3CDTF">2016-11-08T12:37:35Z</dcterms:modified>
</cp:coreProperties>
</file>