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1" r:id="rId6"/>
    <p:sldId id="265" r:id="rId7"/>
    <p:sldId id="266" r:id="rId8"/>
    <p:sldId id="269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22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ИСТ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11091" y="238107"/>
            <a:ext cx="7253705" cy="7143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 descr="герб золот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94" y="94548"/>
            <a:ext cx="791313" cy="857941"/>
          </a:xfrm>
          <a:prstGeom prst="rect">
            <a:avLst/>
          </a:prstGeom>
        </p:spPr>
      </p:pic>
      <p:pic>
        <p:nvPicPr>
          <p:cNvPr id="22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3" cstate="print"/>
          <a:srcRect l="50568"/>
          <a:stretch>
            <a:fillRect/>
          </a:stretch>
        </p:blipFill>
        <p:spPr bwMode="auto">
          <a:xfrm>
            <a:off x="0" y="1012021"/>
            <a:ext cx="9144000" cy="59531"/>
          </a:xfrm>
          <a:prstGeom prst="rect">
            <a:avLst/>
          </a:prstGeom>
          <a:noFill/>
        </p:spPr>
      </p:pic>
      <p:sp>
        <p:nvSpPr>
          <p:cNvPr id="23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4" y="238107"/>
            <a:ext cx="664615" cy="60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35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4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1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0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6105-F872-4D76-AF1B-9A85CA80A3C3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88A1-BCB0-4E7C-BE1E-64AF8DD0A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6442" y="115042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#алкоконтроль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36512" y="1742583"/>
            <a:ext cx="8835531" cy="2411061"/>
            <a:chOff x="-36512" y="992305"/>
            <a:chExt cx="8835531" cy="241106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16482" y="1176971"/>
              <a:ext cx="2088232" cy="1635384"/>
              <a:chOff x="395536" y="962481"/>
              <a:chExt cx="2736304" cy="1962461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23" b="23071"/>
              <a:stretch/>
            </p:blipFill>
            <p:spPr>
              <a:xfrm>
                <a:off x="395536" y="962482"/>
                <a:ext cx="2409732" cy="1962460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/>
              <a:stretch/>
            </p:blipFill>
            <p:spPr>
              <a:xfrm>
                <a:off x="1835696" y="962481"/>
                <a:ext cx="1296144" cy="1962461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-36512" y="2740209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>
                  <a:latin typeface="Arial Narrow" panose="020B0606020202030204" pitchFamily="34" charset="0"/>
                </a:rPr>
                <a:t>Личный и общественный</a:t>
              </a:r>
              <a:endParaRPr lang="en-US" sz="1600" b="1" dirty="0">
                <a:latin typeface="Arial Narrow" panose="020B0606020202030204" pitchFamily="34" charset="0"/>
              </a:endParaRPr>
            </a:p>
            <a:p>
              <a:pPr lvl="0" algn="ctr"/>
              <a:r>
                <a:rPr lang="ru-RU" sz="1600" b="1" dirty="0">
                  <a:latin typeface="Arial Narrow" panose="020B0606020202030204" pitchFamily="34" charset="0"/>
                </a:rPr>
                <a:t>МОНИТОРИНГ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153878"/>
              <a:ext cx="1800199" cy="163538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483768" y="2779118"/>
              <a:ext cx="20608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>
                  <a:latin typeface="Arial Narrow" panose="020B0606020202030204" pitchFamily="34" charset="0"/>
                </a:rPr>
                <a:t>Понимание </a:t>
              </a:r>
              <a:r>
                <a:rPr lang="ru-RU" sz="1600" b="1" dirty="0">
                  <a:latin typeface="Arial Narrow" panose="020B0606020202030204" pitchFamily="34" charset="0"/>
                </a:rPr>
                <a:t>РЕАЛЬНОЙ</a:t>
              </a:r>
              <a:r>
                <a:rPr lang="ru-RU" sz="1600" dirty="0">
                  <a:latin typeface="Arial Narrow" panose="020B0606020202030204" pitchFamily="34" charset="0"/>
                </a:rPr>
                <a:t> ситуации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213" y="1165132"/>
              <a:ext cx="1839863" cy="1647223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527988" y="2796918"/>
              <a:ext cx="20608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>
                  <a:latin typeface="Arial Narrow" panose="020B0606020202030204" pitchFamily="34" charset="0"/>
                </a:rPr>
                <a:t>АНАЛИЗ</a:t>
              </a:r>
              <a:r>
                <a:rPr lang="ru-RU" sz="1600" dirty="0">
                  <a:latin typeface="Arial Narrow" panose="020B0606020202030204" pitchFamily="34" charset="0"/>
                </a:rPr>
                <a:t>  итогов мониторинга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8171" y="2818591"/>
              <a:ext cx="20608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>
                  <a:latin typeface="Arial Narrow" panose="020B0606020202030204" pitchFamily="34" charset="0"/>
                </a:rPr>
                <a:t>АЛГОРИТМ </a:t>
              </a:r>
              <a:r>
                <a:rPr lang="ru-RU" sz="1600" dirty="0">
                  <a:latin typeface="Arial Narrow" panose="020B0606020202030204" pitchFamily="34" charset="0"/>
                </a:rPr>
                <a:t>решения проблем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43" y="1113210"/>
              <a:ext cx="1787104" cy="1787104"/>
            </a:xfrm>
            <a:prstGeom prst="rect">
              <a:avLst/>
            </a:prstGeom>
          </p:spPr>
        </p:pic>
        <p:sp>
          <p:nvSpPr>
            <p:cNvPr id="2" name="Штриховая стрелка вправо 1"/>
            <p:cNvSpPr/>
            <p:nvPr/>
          </p:nvSpPr>
          <p:spPr>
            <a:xfrm>
              <a:off x="2155488" y="1771006"/>
              <a:ext cx="688320" cy="432048"/>
            </a:xfrm>
            <a:prstGeom prst="striped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Штриховая стрелка вправо 16"/>
            <p:cNvSpPr/>
            <p:nvPr/>
          </p:nvSpPr>
          <p:spPr>
            <a:xfrm>
              <a:off x="4083823" y="1755546"/>
              <a:ext cx="688320" cy="432048"/>
            </a:xfrm>
            <a:prstGeom prst="striped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Штриховая стрелка вправо 18"/>
            <p:cNvSpPr/>
            <p:nvPr/>
          </p:nvSpPr>
          <p:spPr>
            <a:xfrm>
              <a:off x="6394011" y="1772719"/>
              <a:ext cx="688320" cy="432048"/>
            </a:xfrm>
            <a:prstGeom prst="striped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79613" y="992306"/>
              <a:ext cx="338554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 algn="ctr"/>
              <a:r>
                <a:rPr lang="ru-RU" b="1" dirty="0">
                  <a:latin typeface="Arial Black" panose="020B0A04020102020204" pitchFamily="34" charset="0"/>
                  <a:cs typeface="Aharoni" panose="02010803020104030203" pitchFamily="2" charset="-79"/>
                </a:rPr>
                <a:t>1</a:t>
              </a:r>
              <a:endParaRPr lang="en-US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87709" y="992306"/>
              <a:ext cx="34496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 algn="ctr"/>
              <a:r>
                <a:rPr lang="ru-RU" b="1" dirty="0">
                  <a:latin typeface="Arial Black" panose="020B0A04020102020204" pitchFamily="34" charset="0"/>
                  <a:cs typeface="Aharoni" panose="02010803020104030203" pitchFamily="2" charset="-79"/>
                </a:rPr>
                <a:t>2</a:t>
              </a:r>
              <a:endParaRPr lang="en-US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16642" y="992306"/>
              <a:ext cx="34496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 algn="ctr"/>
              <a:r>
                <a:rPr lang="ru-RU" b="1" dirty="0"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  <a:endParaRPr lang="en-US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09848" y="992305"/>
              <a:ext cx="34496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 algn="ctr"/>
              <a:r>
                <a:rPr lang="ru-RU" b="1" dirty="0">
                  <a:latin typeface="Arial Black" panose="020B0A04020102020204" pitchFamily="34" charset="0"/>
                  <a:cs typeface="Aharoni" panose="02010803020104030203" pitchFamily="2" charset="-79"/>
                </a:rPr>
                <a:t>4</a:t>
              </a:r>
              <a:endParaRPr lang="en-US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32653" y="4310434"/>
            <a:ext cx="84663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РЕЗУЛЬТАТ</a:t>
            </a:r>
            <a:r>
              <a:rPr lang="ru-RU" dirty="0">
                <a:latin typeface="Arial Black" panose="020B0A04020102020204" pitchFamily="34" charset="0"/>
              </a:rPr>
              <a:t>: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приведение розничной торговли алкоголем в соответствие с законодательством!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7584" y="562643"/>
            <a:ext cx="84663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ЦЕЛЬ</a:t>
            </a:r>
            <a:r>
              <a:rPr lang="ru-RU" dirty="0">
                <a:latin typeface="Arial Black" panose="020B0A04020102020204" pitchFamily="34" charset="0"/>
              </a:rPr>
              <a:t>: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100% контроль ситуации на розничном рынке алкоголя</a:t>
            </a:r>
          </a:p>
        </p:txBody>
      </p:sp>
    </p:spTree>
    <p:extLst>
      <p:ext uri="{BB962C8B-B14F-4D97-AF65-F5344CB8AC3E}">
        <p14:creationId xmlns:p14="http://schemas.microsoft.com/office/powerpoint/2010/main" val="125057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63509" y="211244"/>
            <a:ext cx="2369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работа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6" b="21369"/>
          <a:stretch/>
        </p:blipFill>
        <p:spPr>
          <a:xfrm>
            <a:off x="2555776" y="2137420"/>
            <a:ext cx="2300167" cy="11521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67544" y="3289548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БЫЛО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3294112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СТАЛО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1" b="27321"/>
          <a:stretch/>
        </p:blipFill>
        <p:spPr>
          <a:xfrm>
            <a:off x="5148064" y="1003475"/>
            <a:ext cx="2251326" cy="22693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00241"/>
            <a:ext cx="2112070" cy="21120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79512" y="3865612"/>
            <a:ext cx="4680519" cy="877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Постоянный мониторинг + повторные проверки</a:t>
            </a:r>
          </a:p>
          <a:p>
            <a:pPr algn="ctr"/>
            <a:r>
              <a:rPr lang="ru-RU" sz="1700" b="1" dirty="0"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ru-RU" sz="1700" b="1" dirty="0">
                <a:latin typeface="Arial Narrow" panose="020B0606020202030204" pitchFamily="34" charset="0"/>
              </a:rPr>
              <a:t>РЕЗУЛЬТАТ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4096444"/>
            <a:ext cx="4015521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ЭТО РАБОТАЕТ!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6" t="22134" r="2246" b="50646"/>
          <a:stretch/>
        </p:blipFill>
        <p:spPr>
          <a:xfrm>
            <a:off x="167942" y="2137420"/>
            <a:ext cx="2300167" cy="11521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8" b="48740"/>
          <a:stretch/>
        </p:blipFill>
        <p:spPr>
          <a:xfrm>
            <a:off x="244757" y="699222"/>
            <a:ext cx="2247264" cy="13464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>
          <a:xfrm>
            <a:off x="2627784" y="699222"/>
            <a:ext cx="2228159" cy="134641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07704" y="2920216"/>
            <a:ext cx="11882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Видное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961639" y="1684485"/>
            <a:ext cx="11882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Пушкино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0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58964" y="121196"/>
            <a:ext cx="5971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ЕГАИС  - гарантия законности торгового объекта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518927"/>
            <a:ext cx="9144000" cy="892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latin typeface="Arial Narrow" panose="020B0606020202030204" pitchFamily="34" charset="0"/>
              </a:rPr>
              <a:t>96</a:t>
            </a:r>
            <a:r>
              <a:rPr lang="ru-RU" sz="1700" b="1" dirty="0">
                <a:latin typeface="Arial Narrow" panose="020B0606020202030204" pitchFamily="34" charset="0"/>
              </a:rPr>
              <a:t>%</a:t>
            </a:r>
            <a:r>
              <a:rPr lang="ru-RU" sz="1700" dirty="0">
                <a:latin typeface="Arial Narrow" panose="020B0606020202030204" pitchFamily="34" charset="0"/>
              </a:rPr>
              <a:t> объектов – в настоящий момент подключены к </a:t>
            </a:r>
            <a:r>
              <a:rPr lang="ru-RU" sz="1700" dirty="0" smtClean="0">
                <a:latin typeface="Arial Narrow" panose="020B0606020202030204" pitchFamily="34" charset="0"/>
              </a:rPr>
              <a:t>ЕГАИС;</a:t>
            </a:r>
            <a:endParaRPr lang="ru-RU" sz="17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 Narrow" panose="020B0606020202030204" pitchFamily="34" charset="0"/>
              </a:rPr>
              <a:t>ВСЕ</a:t>
            </a:r>
            <a:r>
              <a:rPr lang="ru-RU" sz="1700" dirty="0">
                <a:latin typeface="Arial Narrow" panose="020B0606020202030204" pitchFamily="34" charset="0"/>
              </a:rPr>
              <a:t>, подключенные к ЕГАИС объекты, -  соблюдают режим </a:t>
            </a:r>
            <a:r>
              <a:rPr lang="ru-RU" sz="1700" dirty="0" smtClean="0">
                <a:latin typeface="Arial Narrow" panose="020B0606020202030204" pitchFamily="34" charset="0"/>
              </a:rPr>
              <a:t>торговли;</a:t>
            </a:r>
            <a:endParaRPr lang="ru-RU" sz="17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 Narrow" panose="020B0606020202030204" pitchFamily="34" charset="0"/>
              </a:rPr>
              <a:t>за месяц  </a:t>
            </a:r>
            <a:r>
              <a:rPr lang="ru-RU" sz="1700" dirty="0">
                <a:latin typeface="Arial Narrow" panose="020B0606020202030204" pitchFamily="34" charset="0"/>
              </a:rPr>
              <a:t>#</a:t>
            </a:r>
            <a:r>
              <a:rPr lang="ru-RU" sz="1700" dirty="0" err="1">
                <a:latin typeface="Arial Narrow" panose="020B0606020202030204" pitchFamily="34" charset="0"/>
              </a:rPr>
              <a:t>алкоконтроля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b="1" dirty="0">
                <a:latin typeface="Arial Narrow" panose="020B0606020202030204" pitchFamily="34" charset="0"/>
              </a:rPr>
              <a:t>НЕ ВЫЯВЛЕНО </a:t>
            </a:r>
            <a:r>
              <a:rPr lang="ru-RU" sz="1700" dirty="0">
                <a:latin typeface="Arial Narrow" panose="020B0606020202030204" pitchFamily="34" charset="0"/>
              </a:rPr>
              <a:t>ни одного нарушения в деятельности подключенных к </a:t>
            </a:r>
            <a:r>
              <a:rPr lang="ru-RU" sz="1600" dirty="0">
                <a:latin typeface="Arial Narrow" panose="020B0606020202030204" pitchFamily="34" charset="0"/>
              </a:rPr>
              <a:t>ЕГАИС</a:t>
            </a:r>
            <a:r>
              <a:rPr lang="ru-RU" sz="17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38944"/>
            <a:ext cx="1978596" cy="19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4727"/>
            <a:ext cx="2989219" cy="1992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726"/>
            <a:ext cx="2657084" cy="1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>
            <a:stCxn id="4" idx="2"/>
            <a:endCxn id="16" idx="0"/>
          </p:cNvCxnSpPr>
          <p:nvPr/>
        </p:nvCxnSpPr>
        <p:spPr>
          <a:xfrm>
            <a:off x="4572001" y="515152"/>
            <a:ext cx="2203329" cy="614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8" idx="0"/>
          </p:cNvCxnSpPr>
          <p:nvPr/>
        </p:nvCxnSpPr>
        <p:spPr>
          <a:xfrm flipH="1">
            <a:off x="2599339" y="520519"/>
            <a:ext cx="1972662" cy="485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734367" y="115042"/>
            <a:ext cx="167526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1187" y="1006288"/>
            <a:ext cx="273630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 Narrow" panose="020B0606020202030204" pitchFamily="34" charset="0"/>
              </a:rPr>
              <a:t>НТО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(от 9 до 50 </a:t>
            </a:r>
            <a:r>
              <a:rPr lang="ru-RU" sz="1600" b="1" dirty="0" err="1">
                <a:latin typeface="Arial Narrow" panose="020B0606020202030204" pitchFamily="34" charset="0"/>
              </a:rPr>
              <a:t>кв.м</a:t>
            </a:r>
            <a:r>
              <a:rPr lang="ru-RU" sz="1600" b="1" dirty="0">
                <a:latin typeface="Arial Narrow" panose="020B0606020202030204" pitchFamily="34" charset="0"/>
              </a:rPr>
              <a:t>.):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825204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 Narrow" panose="020B0606020202030204" pitchFamily="34" charset="0"/>
              </a:rPr>
              <a:t>Более 3 000 ИП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517" y="1993318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НТО-магазины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74227" y="1993318"/>
            <a:ext cx="252028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НТО-общественное питание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07178" y="1129399"/>
            <a:ext cx="2736304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 Narrow" panose="020B0606020202030204" pitchFamily="34" charset="0"/>
              </a:rPr>
              <a:t>Стационарные объекты</a:t>
            </a:r>
          </a:p>
        </p:txBody>
      </p:sp>
      <p:cxnSp>
        <p:nvCxnSpPr>
          <p:cNvPr id="33" name="Прямая со стрелкой 32"/>
          <p:cNvCxnSpPr>
            <a:endCxn id="15" idx="0"/>
          </p:cNvCxnSpPr>
          <p:nvPr/>
        </p:nvCxnSpPr>
        <p:spPr>
          <a:xfrm>
            <a:off x="2728909" y="1591063"/>
            <a:ext cx="1005458" cy="40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2"/>
            <a:endCxn id="14" idx="0"/>
          </p:cNvCxnSpPr>
          <p:nvPr/>
        </p:nvCxnSpPr>
        <p:spPr>
          <a:xfrm flipH="1">
            <a:off x="1115617" y="1591063"/>
            <a:ext cx="1483722" cy="40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67544" y="4513684"/>
            <a:ext cx="856895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Потери бюджета региона: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(</a:t>
            </a:r>
            <a:r>
              <a:rPr lang="ru-RU" sz="1600" dirty="0" err="1">
                <a:latin typeface="Arial Narrow" panose="020B0606020202030204" pitchFamily="34" charset="0"/>
              </a:rPr>
              <a:t>недосбор</a:t>
            </a:r>
            <a:r>
              <a:rPr lang="ru-RU" sz="1600" dirty="0">
                <a:latin typeface="Arial Narrow" panose="020B0606020202030204" pitchFamily="34" charset="0"/>
              </a:rPr>
              <a:t> по лицензиям и патентам; неуплата налогов (с торгового оборота, аренды, заработной платы)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Потери добросовестных участников рынка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Постоянные жалобы жителей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12969" r="6347" b="14538"/>
          <a:stretch/>
        </p:blipFill>
        <p:spPr>
          <a:xfrm>
            <a:off x="2605068" y="2497458"/>
            <a:ext cx="2258598" cy="168423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7472"/>
            <a:ext cx="1368152" cy="18242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b="14797"/>
          <a:stretch/>
        </p:blipFill>
        <p:spPr>
          <a:xfrm>
            <a:off x="5414725" y="1775443"/>
            <a:ext cx="2743569" cy="23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8281" y="15370"/>
            <a:ext cx="3675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Выявление и контроль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7785"/>
          <a:stretch/>
        </p:blipFill>
        <p:spPr>
          <a:xfrm>
            <a:off x="4146535" y="925489"/>
            <a:ext cx="1330591" cy="1267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" y="913284"/>
            <a:ext cx="1267817" cy="12678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477126" y="955433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магазины «24 часа»;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НЕфирменные</a:t>
            </a:r>
            <a:r>
              <a:rPr lang="ru-RU" dirty="0">
                <a:latin typeface="Arial Narrow" panose="020B0606020202030204" pitchFamily="34" charset="0"/>
              </a:rPr>
              <a:t> магазины – НТО с универсальным ассортиментом.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415" y="2425878"/>
            <a:ext cx="5593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Хозяйственная деятельность нарушителей ПРОЗРАЧНА!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нет  лицензии – информация в  открытом доступе РАР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нет постановки на учет – информация в налоговой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ДАЖЕ наши общественники БЕЗ специальных навыков быстро и на месте проверяют информацию о хоз. субъекте!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81100"/>
            <a:ext cx="1840256" cy="341329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68690" y="947550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окошки в дверях и окнах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40405" y="42689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ВСЕ нарушители – НАВИДУ!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652120" y="3340575"/>
            <a:ext cx="11833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5316" y="4487353"/>
            <a:ext cx="598085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Работа участкового: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выявление нарушителей;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создание базы ИНН нарушителей.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33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21196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Меры по пресечению незаконной торговли алкогольной продукцией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032246"/>
            <a:ext cx="60261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1)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ЗАКОНЧЕННЫЙ цикл работы ПОЛИЦИИ с нарушителем – четкое соблюдение всех пунктов: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составление протоколов об административном правонарушении сотрудниками органов внутренних дел;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штраф за незаконную торговлю алкоголем по статье 14.16 КоАП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изъятие и конфискация продукции.</a:t>
            </a:r>
          </a:p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Обязательное условие: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информирование </a:t>
            </a:r>
            <a:r>
              <a:rPr lang="ru-RU" sz="1600" dirty="0" err="1">
                <a:latin typeface="Arial Narrow" panose="020B0606020202030204" pitchFamily="34" charset="0"/>
              </a:rPr>
              <a:t>Минпотребрынка</a:t>
            </a:r>
            <a:r>
              <a:rPr lang="ru-RU" sz="1600" dirty="0">
                <a:latin typeface="Arial Narrow" panose="020B0606020202030204" pitchFamily="34" charset="0"/>
              </a:rPr>
              <a:t> МО и РАР о выписанных протоколах и дальнейших результатах – раз в месяц.</a:t>
            </a: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2)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ЗАКОНЧЕННЫЙ цикл работы МУНИЦИПАЛИТЕТА </a:t>
            </a:r>
            <a:r>
              <a:rPr lang="ru-RU" sz="1600" dirty="0">
                <a:latin typeface="Arial Narrow" panose="020B0606020202030204" pitchFamily="34" charset="0"/>
              </a:rPr>
              <a:t>с нарушителями – четкое соблюдение всех пунктов: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расторжение договора на право размещения НТО / договора аренды;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демонтаж НТО (добровольный или силами ОМСУ);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предоставление места под размещение НТО по результатам конкурентных процедур.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572" y="521306"/>
            <a:ext cx="420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 Narrow" panose="020B0606020202030204" pitchFamily="34" charset="0"/>
              </a:rPr>
              <a:t>ИП, осуществляющий деятельность в НТО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33564"/>
            <a:ext cx="2601139" cy="1950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3" y="1036500"/>
            <a:ext cx="2601139" cy="19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010" y="121196"/>
            <a:ext cx="9141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Меры по пресечению незаконной торговли алкогольной продукцией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489348"/>
            <a:ext cx="57606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Обязательное условие продажи алкоголя</a:t>
            </a:r>
            <a:r>
              <a:rPr lang="ru-RU" sz="1600" dirty="0">
                <a:latin typeface="Arial Narrow" panose="020B0606020202030204" pitchFamily="34" charset="0"/>
              </a:rPr>
              <a:t> в СТО – соблюдение Федерального закона № 171-ФЗ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(лицензия, ЕГАИС, площадь).</a:t>
            </a: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Задача – заставить ИП выполнять требования федерального законодательства!</a:t>
            </a: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Пути решения – составление протоколов об административном правонарушении сотрудниками органов внутренних дел, </a:t>
            </a:r>
            <a:r>
              <a:rPr lang="ru-RU" sz="1600" b="1" dirty="0">
                <a:latin typeface="Arial Narrow" panose="020B0606020202030204" pitchFamily="34" charset="0"/>
              </a:rPr>
              <a:t>ШТРАФ, КОНФИСКАЦИЯ </a:t>
            </a:r>
            <a:r>
              <a:rPr lang="ru-RU" sz="1600" dirty="0">
                <a:latin typeface="Arial Narrow" panose="020B0606020202030204" pitchFamily="34" charset="0"/>
              </a:rPr>
              <a:t>продукции.</a:t>
            </a: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В случае повторного нарушения – повторный штраф с </a:t>
            </a:r>
            <a:r>
              <a:rPr lang="ru-RU" sz="1600" b="1" dirty="0">
                <a:latin typeface="Arial Narrow" panose="020B0606020202030204" pitchFamily="34" charset="0"/>
              </a:rPr>
              <a:t>ОБЯЗАТЕЛЬНОЙ ПОВТОРНОЙ КОНФИСКАЦИЕЙ.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6721" y="50664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 Narrow" panose="020B0606020202030204" pitchFamily="34" charset="0"/>
              </a:rPr>
              <a:t>ИП, осуществляющий деятельность в стационарном объекте (магазин)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5"/>
          <a:stretch/>
        </p:blipFill>
        <p:spPr>
          <a:xfrm>
            <a:off x="6167833" y="1361311"/>
            <a:ext cx="2322911" cy="138023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190690" y="2432359"/>
            <a:ext cx="2304477" cy="1019907"/>
            <a:chOff x="4139953" y="2534680"/>
            <a:chExt cx="3749924" cy="165962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678" y="2534681"/>
              <a:ext cx="1236782" cy="16490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157" y="2534680"/>
              <a:ext cx="1244720" cy="165962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3" y="2534680"/>
              <a:ext cx="1236782" cy="1649043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20" y="3616597"/>
            <a:ext cx="2413828" cy="18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2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7190" y="106533"/>
            <a:ext cx="6937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ДОМАХ 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нарушители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>
          <a:xfrm>
            <a:off x="747110" y="1656184"/>
            <a:ext cx="3150895" cy="21315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4151" y="481236"/>
            <a:ext cx="8591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жалобы жителей </a:t>
            </a:r>
            <a:r>
              <a:rPr lang="ru-RU" dirty="0">
                <a:latin typeface="Arial Narrow" panose="020B0606020202030204" pitchFamily="34" charset="0"/>
              </a:rPr>
              <a:t>на шумы внутри помещений (работа оборудования, ремонты, </a:t>
            </a:r>
            <a:r>
              <a:rPr lang="ru-RU" b="1" dirty="0">
                <a:latin typeface="Arial Narrow" panose="020B0606020202030204" pitchFamily="34" charset="0"/>
              </a:rPr>
              <a:t>несанкционированные перепланировки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жалобы </a:t>
            </a:r>
            <a:r>
              <a:rPr lang="ru-RU" dirty="0">
                <a:latin typeface="Arial Narrow" panose="020B0606020202030204" pitchFamily="34" charset="0"/>
              </a:rPr>
              <a:t>жителей </a:t>
            </a:r>
            <a:r>
              <a:rPr lang="ru-RU" b="1" dirty="0">
                <a:latin typeface="Arial Narrow" panose="020B0606020202030204" pitchFamily="34" charset="0"/>
              </a:rPr>
              <a:t>на ночную </a:t>
            </a:r>
            <a:r>
              <a:rPr lang="ru-RU" b="1" dirty="0" smtClean="0">
                <a:latin typeface="Arial Narrow" panose="020B0606020202030204" pitchFamily="34" charset="0"/>
              </a:rPr>
              <a:t>торговлю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на </a:t>
            </a:r>
            <a:r>
              <a:rPr lang="ru-RU" b="1" dirty="0">
                <a:latin typeface="Arial Narrow" panose="020B0606020202030204" pitchFamily="34" charset="0"/>
              </a:rPr>
              <a:t>90% НЕЗАКОННАЯ </a:t>
            </a:r>
            <a:r>
              <a:rPr lang="ru-RU" dirty="0">
                <a:latin typeface="Arial Narrow" panose="020B0606020202030204" pitchFamily="34" charset="0"/>
              </a:rPr>
              <a:t>торговля </a:t>
            </a:r>
            <a:r>
              <a:rPr lang="ru-RU" dirty="0" smtClean="0">
                <a:latin typeface="Arial Narrow" panose="020B0606020202030204" pitchFamily="34" charset="0"/>
              </a:rPr>
              <a:t>алкоголем.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6" y="1656184"/>
            <a:ext cx="2945904" cy="220942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699438" y="2008377"/>
            <a:ext cx="2088232" cy="122413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1594" y="378772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err="1">
                <a:latin typeface="Arial Narrow" panose="020B0606020202030204" pitchFamily="34" charset="0"/>
              </a:rPr>
              <a:t>Госжилинспекции</a:t>
            </a:r>
            <a:r>
              <a:rPr lang="ru-RU" sz="1700" dirty="0">
                <a:latin typeface="Arial Narrow" panose="020B0606020202030204" pitchFamily="34" charset="0"/>
              </a:rPr>
              <a:t> МО, ГУП МО «МОБТИ» - проверить законность перепланировок под размещение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err="1" smtClean="0">
                <a:latin typeface="Arial Narrow" panose="020B0606020202030204" pitchFamily="34" charset="0"/>
              </a:rPr>
              <a:t>Госстройнадзору</a:t>
            </a:r>
            <a:r>
              <a:rPr lang="ru-RU" sz="1700" dirty="0" smtClean="0">
                <a:latin typeface="Arial Narrow" panose="020B0606020202030204" pitchFamily="34" charset="0"/>
              </a:rPr>
              <a:t> </a:t>
            </a:r>
            <a:r>
              <a:rPr lang="ru-RU" sz="1700" dirty="0">
                <a:latin typeface="Arial Narrow" panose="020B0606020202030204" pitchFamily="34" charset="0"/>
              </a:rPr>
              <a:t>МО – проверить соблюдение строительных норм и правил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smtClean="0">
                <a:latin typeface="Arial Narrow" panose="020B0606020202030204" pitchFamily="34" charset="0"/>
              </a:rPr>
              <a:t>Роспотребнадзору </a:t>
            </a:r>
            <a:r>
              <a:rPr lang="ru-RU" sz="1700" dirty="0">
                <a:latin typeface="Arial Narrow" panose="020B0606020202030204" pitchFamily="34" charset="0"/>
              </a:rPr>
              <a:t>– проверить на соблюдение шумового режима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Полиции – проверить соблюдение миграционного законодательства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Прокуратуре МО – взять ситуацию на системный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001019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497</Words>
  <Application>Microsoft Office PowerPoint</Application>
  <PresentationFormat>Экран (16:10)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Чернышова Е.А.</dc:creator>
  <cp:lastModifiedBy>Титова Н.С.</cp:lastModifiedBy>
  <cp:revision>32</cp:revision>
  <dcterms:created xsi:type="dcterms:W3CDTF">2016-07-27T14:30:14Z</dcterms:created>
  <dcterms:modified xsi:type="dcterms:W3CDTF">2016-10-18T06:49:14Z</dcterms:modified>
</cp:coreProperties>
</file>