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71"/>
  </p:notesMasterIdLst>
  <p:sldIdLst>
    <p:sldId id="256" r:id="rId2"/>
    <p:sldId id="288" r:id="rId3"/>
    <p:sldId id="278" r:id="rId4"/>
    <p:sldId id="297" r:id="rId5"/>
    <p:sldId id="300" r:id="rId6"/>
    <p:sldId id="304" r:id="rId7"/>
    <p:sldId id="287" r:id="rId8"/>
    <p:sldId id="289" r:id="rId9"/>
    <p:sldId id="296" r:id="rId10"/>
    <p:sldId id="301" r:id="rId11"/>
    <p:sldId id="323" r:id="rId12"/>
    <p:sldId id="303" r:id="rId13"/>
    <p:sldId id="322" r:id="rId14"/>
    <p:sldId id="374" r:id="rId15"/>
    <p:sldId id="314" r:id="rId16"/>
    <p:sldId id="325" r:id="rId17"/>
    <p:sldId id="326" r:id="rId18"/>
    <p:sldId id="259" r:id="rId19"/>
    <p:sldId id="329" r:id="rId20"/>
    <p:sldId id="328" r:id="rId21"/>
    <p:sldId id="324" r:id="rId22"/>
    <p:sldId id="330" r:id="rId23"/>
    <p:sldId id="309" r:id="rId24"/>
    <p:sldId id="310" r:id="rId25"/>
    <p:sldId id="334" r:id="rId26"/>
    <p:sldId id="312" r:id="rId27"/>
    <p:sldId id="336" r:id="rId28"/>
    <p:sldId id="313" r:id="rId29"/>
    <p:sldId id="351" r:id="rId30"/>
    <p:sldId id="275" r:id="rId31"/>
    <p:sldId id="305" r:id="rId32"/>
    <p:sldId id="340" r:id="rId33"/>
    <p:sldId id="257" r:id="rId34"/>
    <p:sldId id="311" r:id="rId35"/>
    <p:sldId id="258" r:id="rId36"/>
    <p:sldId id="342" r:id="rId37"/>
    <p:sldId id="344" r:id="rId38"/>
    <p:sldId id="345" r:id="rId39"/>
    <p:sldId id="341" r:id="rId40"/>
    <p:sldId id="270" r:id="rId41"/>
    <p:sldId id="269" r:id="rId42"/>
    <p:sldId id="271" r:id="rId43"/>
    <p:sldId id="272" r:id="rId44"/>
    <p:sldId id="337" r:id="rId45"/>
    <p:sldId id="348" r:id="rId46"/>
    <p:sldId id="350" r:id="rId47"/>
    <p:sldId id="349" r:id="rId48"/>
    <p:sldId id="359" r:id="rId49"/>
    <p:sldId id="360" r:id="rId50"/>
    <p:sldId id="353" r:id="rId51"/>
    <p:sldId id="358" r:id="rId52"/>
    <p:sldId id="366" r:id="rId53"/>
    <p:sldId id="367" r:id="rId54"/>
    <p:sldId id="368" r:id="rId55"/>
    <p:sldId id="369" r:id="rId56"/>
    <p:sldId id="370" r:id="rId57"/>
    <p:sldId id="371" r:id="rId58"/>
    <p:sldId id="372" r:id="rId59"/>
    <p:sldId id="347" r:id="rId60"/>
    <p:sldId id="346" r:id="rId61"/>
    <p:sldId id="354" r:id="rId62"/>
    <p:sldId id="343" r:id="rId63"/>
    <p:sldId id="355" r:id="rId64"/>
    <p:sldId id="356" r:id="rId65"/>
    <p:sldId id="273" r:id="rId66"/>
    <p:sldId id="319" r:id="rId67"/>
    <p:sldId id="327" r:id="rId68"/>
    <p:sldId id="317" r:id="rId69"/>
    <p:sldId id="373" r:id="rId7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912CBA-D9F9-40C7-BD2B-48AB7AE87E2C}" type="datetimeFigureOut">
              <a:rPr lang="ru-RU" smtClean="0"/>
              <a:t>14.04.2015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094076-A575-4780-8BF8-176098ED20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08760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94076-A575-4780-8BF8-176098ED20DD}" type="slidenum">
              <a:rPr lang="ru-RU" smtClean="0"/>
              <a:t>58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94630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3200400"/>
            <a:ext cx="7543800" cy="1524000"/>
          </a:xfrm>
        </p:spPr>
        <p:txBody>
          <a:bodyPr>
            <a:noAutofit/>
          </a:bodyPr>
          <a:lstStyle>
            <a:lvl1pPr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4724400"/>
            <a:ext cx="6858000" cy="99060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14.04.2015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Rectangle 6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85800"/>
            <a:ext cx="7239000" cy="3886200"/>
          </a:xfrm>
        </p:spPr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14.04.2015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2000" y="685801"/>
            <a:ext cx="1828800" cy="541019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90800" y="685801"/>
            <a:ext cx="5715000" cy="4876800"/>
          </a:xfrm>
        </p:spPr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14.04.2015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14.04.2015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276600"/>
            <a:ext cx="7543800" cy="1676400"/>
          </a:xfrm>
        </p:spPr>
        <p:txBody>
          <a:bodyPr anchor="b" anchorCtr="0"/>
          <a:lstStyle>
            <a:lvl1pPr algn="l">
              <a:defRPr sz="54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4953000"/>
            <a:ext cx="6858000" cy="9144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14.04.2015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Rectangle 7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14.04.2015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89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89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14.04.2015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cxnSp>
        <p:nvCxnSpPr>
          <p:cNvPr id="11" name="Straight Connector 10"/>
          <p:cNvCxnSpPr/>
          <p:nvPr/>
        </p:nvCxnSpPr>
        <p:spPr>
          <a:xfrm>
            <a:off x="7589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6451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14.04.2015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14.04.2015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10866" y="457200"/>
            <a:ext cx="4594934" cy="4114799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001" y="457200"/>
            <a:ext cx="2673657" cy="4114800"/>
          </a:xfrm>
        </p:spPr>
        <p:txBody>
          <a:bodyPr>
            <a:normAutofit/>
          </a:bodyPr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14.04.2015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cxnSp>
        <p:nvCxnSpPr>
          <p:cNvPr id="10" name="Straight Connector 9"/>
          <p:cNvCxnSpPr/>
          <p:nvPr/>
        </p:nvCxnSpPr>
        <p:spPr>
          <a:xfrm rot="5400000">
            <a:off x="1677194" y="2514600"/>
            <a:ext cx="3810000" cy="1588"/>
          </a:xfrm>
          <a:prstGeom prst="line">
            <a:avLst/>
          </a:prstGeom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952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240" y="457200"/>
            <a:ext cx="7543800" cy="2895600"/>
          </a:xfrm>
          <a:ln w="635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0392" y="3505200"/>
            <a:ext cx="7391400" cy="804862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14.04.2015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1800" cy="16002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685800"/>
            <a:ext cx="7543800" cy="38862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48400" y="620877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defRPr>
            </a:lvl1pPr>
          </a:lstStyle>
          <a:p>
            <a:fld id="{B4C71EC6-210F-42DE-9C53-41977AD35B3D}" type="datetimeFigureOut">
              <a:rPr lang="ru-RU" smtClean="0"/>
              <a:t>14.04.2015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61999" y="6208776"/>
            <a:ext cx="48738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5687568"/>
            <a:ext cx="76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Rectangle 7"/>
          <p:cNvSpPr/>
          <p:nvPr/>
        </p:nvSpPr>
        <p:spPr>
          <a:xfrm>
            <a:off x="777240" y="0"/>
            <a:ext cx="7543800" cy="381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5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9436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686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1901952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10" Type="http://schemas.openxmlformats.org/officeDocument/2006/relationships/image" Target="../media/image37.jpeg"/><Relationship Id="rId4" Type="http://schemas.openxmlformats.org/officeDocument/2006/relationships/image" Target="../media/image32.jpeg"/><Relationship Id="rId9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13" Type="http://schemas.openxmlformats.org/officeDocument/2006/relationships/image" Target="../media/image61.jpeg"/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12" Type="http://schemas.openxmlformats.org/officeDocument/2006/relationships/image" Target="../media/image60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11" Type="http://schemas.openxmlformats.org/officeDocument/2006/relationships/image" Target="../media/image59.jpeg"/><Relationship Id="rId5" Type="http://schemas.openxmlformats.org/officeDocument/2006/relationships/image" Target="../media/image53.jpeg"/><Relationship Id="rId10" Type="http://schemas.openxmlformats.org/officeDocument/2006/relationships/image" Target="../media/image58.jpeg"/><Relationship Id="rId4" Type="http://schemas.openxmlformats.org/officeDocument/2006/relationships/image" Target="../media/image52.jpeg"/><Relationship Id="rId9" Type="http://schemas.openxmlformats.org/officeDocument/2006/relationships/image" Target="../media/image57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jpeg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jpeg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7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eg"/><Relationship Id="rId4" Type="http://schemas.openxmlformats.org/officeDocument/2006/relationships/image" Target="../media/image101.jpe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image" Target="../media/image103.jpeg"/><Relationship Id="rId7" Type="http://schemas.openxmlformats.org/officeDocument/2006/relationships/image" Target="../media/image107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6.jpeg"/><Relationship Id="rId11" Type="http://schemas.openxmlformats.org/officeDocument/2006/relationships/image" Target="../media/image110.jpeg"/><Relationship Id="rId5" Type="http://schemas.openxmlformats.org/officeDocument/2006/relationships/image" Target="../media/image105.jpeg"/><Relationship Id="rId10" Type="http://schemas.openxmlformats.org/officeDocument/2006/relationships/image" Target="../media/image109.jpeg"/><Relationship Id="rId4" Type="http://schemas.openxmlformats.org/officeDocument/2006/relationships/image" Target="../media/image104.jpeg"/><Relationship Id="rId9" Type="http://schemas.openxmlformats.org/officeDocument/2006/relationships/image" Target="../media/image108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.jpeg"/><Relationship Id="rId5" Type="http://schemas.openxmlformats.org/officeDocument/2006/relationships/image" Target="../media/image124.jpeg"/><Relationship Id="rId4" Type="http://schemas.openxmlformats.org/officeDocument/2006/relationships/image" Target="../media/image123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3212976"/>
            <a:ext cx="7543800" cy="1799456"/>
          </a:xfrm>
          <a:ln w="38100">
            <a:solidFill>
              <a:schemeClr val="accent1">
                <a:lumMod val="75000"/>
              </a:schemeClr>
            </a:solidFill>
          </a:ln>
        </p:spPr>
        <p:txBody>
          <a:bodyPr/>
          <a:lstStyle/>
          <a:p>
            <a:pPr algn="ctr"/>
            <a:r>
              <a:rPr lang="ru-RU" sz="3600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ПРЕДВОЕННЫЙ РЕУТОВ И РЕУТОВ ВО ВРЕМЯ ВОЙНЫ В ФОТОГРАФИЯХ И ДОКУМЕНТАХ.</a:t>
            </a:r>
            <a:endParaRPr lang="ru-RU" sz="3600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71600" y="5085184"/>
            <a:ext cx="6858000" cy="990600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70 – ЛЕТИЮ ВЕЛИКОЙ ПОБЕДЫ ПОСВЯЩАЕТСЯ…</a:t>
            </a: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4501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1213" y="5157192"/>
            <a:ext cx="7976072" cy="1068552"/>
          </a:xfrm>
          <a:ln w="38100">
            <a:solidFill>
              <a:schemeClr val="accent1">
                <a:lumMod val="75000"/>
              </a:schemeClr>
            </a:solidFill>
          </a:ln>
        </p:spPr>
        <p:txBody>
          <a:bodyPr>
            <a:normAutofit/>
          </a:bodyPr>
          <a:lstStyle/>
          <a:p>
            <a:pPr algn="ctr"/>
            <a:r>
              <a:rPr lang="ru-RU" sz="2000" dirty="0" smtClean="0">
                <a:latin typeface="+mn-lt"/>
              </a:rPr>
              <a:t>ТАК ВЫГЛЯДЕЛИ ЮНОШИ РЕУТОВА НАКАНУНЕ ВОЙНЫ. ЭТА УНИКАЛЬНАЯ ФОТОГРАФИЯ ХРАНИТСЯ В СЕМЬЕ ЕФИМА ЛУНКИНА ( НА ФОТО ОН КРАЙНИЙ СПРАВА).</a:t>
            </a:r>
            <a:endParaRPr lang="ru-RU" sz="2000" dirty="0">
              <a:latin typeface="+mn-lt"/>
            </a:endParaRPr>
          </a:p>
        </p:txBody>
      </p:sp>
      <p:pic>
        <p:nvPicPr>
          <p:cNvPr id="11266" name="Picture 2" descr="C:\Users\Елена\Desktop\30 годы\Поколение 30-х годов фото\DSC_002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641" y="764704"/>
            <a:ext cx="5688631" cy="3766956"/>
          </a:xfrm>
          <a:prstGeom prst="rect">
            <a:avLst/>
          </a:prstGeom>
          <a:noFill/>
          <a:ln w="76200">
            <a:solidFill>
              <a:schemeClr val="tx2">
                <a:lumMod val="50000"/>
                <a:lumOff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6" name="Picture 2" descr="C:\Users\Елена\Desktop\лица войны\погибшие реутовцы\Антонов Василий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1407" y="753374"/>
            <a:ext cx="811666" cy="1134437"/>
          </a:xfrm>
          <a:prstGeom prst="rect">
            <a:avLst/>
          </a:prstGeom>
          <a:noFill/>
          <a:ln w="12700">
            <a:solidFill>
              <a:schemeClr val="tx2">
                <a:lumMod val="50000"/>
                <a:lumOff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7" name="Picture 3" descr="C:\Users\Елена\Desktop\лица войны\погибшие реутовцы\Астахов Михаил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5533" y="764704"/>
            <a:ext cx="721752" cy="1152127"/>
          </a:xfrm>
          <a:prstGeom prst="rect">
            <a:avLst/>
          </a:prstGeom>
          <a:noFill/>
          <a:ln w="12700">
            <a:solidFill>
              <a:schemeClr val="tx2">
                <a:lumMod val="50000"/>
                <a:lumOff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C:\Users\Елена\Desktop\лица войны\погибшие реутовцы\Бобков Митрофан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2572" y="2046425"/>
            <a:ext cx="808290" cy="1203514"/>
          </a:xfrm>
          <a:prstGeom prst="rect">
            <a:avLst/>
          </a:prstGeom>
          <a:noFill/>
          <a:ln w="12700">
            <a:solidFill>
              <a:schemeClr val="tx2">
                <a:lumMod val="50000"/>
                <a:lumOff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9" name="Picture 5" descr="C:\Users\Елена\Desktop\лица войны\погибшие реутовцы\Грязнов Василий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8290" y="2023015"/>
            <a:ext cx="770602" cy="1217796"/>
          </a:xfrm>
          <a:prstGeom prst="rect">
            <a:avLst/>
          </a:prstGeom>
          <a:noFill/>
          <a:ln w="12700">
            <a:solidFill>
              <a:schemeClr val="tx2">
                <a:lumMod val="50000"/>
                <a:lumOff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Елена\Desktop\погибшие реутовцы\Гусаков Николай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5533" y="3365975"/>
            <a:ext cx="747454" cy="1145558"/>
          </a:xfrm>
          <a:prstGeom prst="rect">
            <a:avLst/>
          </a:prstGeom>
          <a:noFill/>
          <a:ln w="12700">
            <a:solidFill>
              <a:schemeClr val="tx2">
                <a:lumMod val="50000"/>
                <a:lumOff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Елена\Desktop\погибшие реутовцы\Ильин Степан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2572" y="3345848"/>
            <a:ext cx="749336" cy="1185812"/>
          </a:xfrm>
          <a:prstGeom prst="rect">
            <a:avLst/>
          </a:prstGeom>
          <a:noFill/>
          <a:ln w="12700">
            <a:solidFill>
              <a:schemeClr val="tx2">
                <a:lumMod val="50000"/>
                <a:lumOff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9853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5085184"/>
            <a:ext cx="8568952" cy="1080120"/>
          </a:xfrm>
          <a:ln w="38100">
            <a:solidFill>
              <a:schemeClr val="accent1">
                <a:lumMod val="75000"/>
              </a:schemeClr>
            </a:solidFill>
          </a:ln>
        </p:spPr>
        <p:txBody>
          <a:bodyPr>
            <a:normAutofit/>
          </a:bodyPr>
          <a:lstStyle/>
          <a:p>
            <a:pPr algn="ctr"/>
            <a:r>
              <a:rPr lang="ru-RU" sz="2000" dirty="0" smtClean="0">
                <a:latin typeface="+mn-lt"/>
              </a:rPr>
              <a:t>ДЕТИ РЕУТОВА… ОНИ СОВСЕМ НЕ ДУМАЛИ О ТОМ, ЧТО СКОРО МИРНАЯ ЖИЗНЬ ЗАКОНЧИТСЯ, И ИМ БУДУТ СНИТЬСЯ СОВСЕМ ДРУГИЕ СНЫ.</a:t>
            </a:r>
            <a:endParaRPr lang="ru-RU" sz="2000" dirty="0">
              <a:latin typeface="+mn-lt"/>
            </a:endParaRPr>
          </a:p>
        </p:txBody>
      </p:sp>
      <p:pic>
        <p:nvPicPr>
          <p:cNvPr id="6146" name="Picture 2" descr="C:\Users\Елена\Desktop\30 годы\Поколение 30-х годов фото\DSC_006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301" y="724218"/>
            <a:ext cx="5093599" cy="3793041"/>
          </a:xfrm>
          <a:prstGeom prst="rect">
            <a:avLst/>
          </a:prstGeom>
          <a:noFill/>
          <a:ln w="76200">
            <a:solidFill>
              <a:schemeClr val="tx2">
                <a:lumMod val="50000"/>
                <a:lumOff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Елена\Desktop\30 годы\Поколение 30-х годов фото\DSC_009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724218"/>
            <a:ext cx="2742259" cy="3824563"/>
          </a:xfrm>
          <a:prstGeom prst="rect">
            <a:avLst/>
          </a:prstGeom>
          <a:noFill/>
          <a:ln w="76200">
            <a:solidFill>
              <a:schemeClr val="accent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76116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4581128"/>
            <a:ext cx="8496944" cy="1554401"/>
          </a:xfrm>
          <a:ln w="38100">
            <a:solidFill>
              <a:schemeClr val="accent1">
                <a:lumMod val="75000"/>
              </a:schemeClr>
            </a:solidFill>
          </a:ln>
        </p:spPr>
        <p:txBody>
          <a:bodyPr>
            <a:noAutofit/>
          </a:bodyPr>
          <a:lstStyle/>
          <a:p>
            <a:pPr algn="ctr"/>
            <a:r>
              <a:rPr lang="ru-RU" sz="2000" dirty="0" smtClean="0">
                <a:latin typeface="+mn-lt"/>
              </a:rPr>
              <a:t>НА ФОТОГРАФИИ ИЗ АРХИВА АНТОНИНЫ ИВАНОВНЫ АРХИПОВОЙ МЫ ВИДИМ  ДЕТЕЙ ПРЕДВОЕННОГО ЮЖНОГО РЕУТОВА. В ЦЕНТРЕ - БЕЛОБРЫСЫЙ ПАРЕНЬ В КЕПКЕ - ЖЕНЯ ЖВЫНЧИКОВ.  ШАЛЬНАЯ ПУЛЯ УНЕСЁТ ЕГО ЖИЗНЬ В АПРЕЛЕ 1943.</a:t>
            </a:r>
            <a:endParaRPr lang="ru-RU" sz="2000" dirty="0">
              <a:latin typeface="+mn-lt"/>
            </a:endParaRPr>
          </a:p>
        </p:txBody>
      </p:sp>
      <p:pic>
        <p:nvPicPr>
          <p:cNvPr id="6146" name="Picture 2" descr="C:\Users\Елена\Desktop\30 годы\Поколение 30-х годов фото\DSC_004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5" y="639180"/>
            <a:ext cx="5256585" cy="3653915"/>
          </a:xfrm>
          <a:prstGeom prst="rect">
            <a:avLst/>
          </a:prstGeom>
          <a:noFill/>
          <a:ln w="76200">
            <a:solidFill>
              <a:schemeClr val="tx2">
                <a:lumMod val="50000"/>
                <a:lumOff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Елена\Desktop\70лет победе\картинки о Победе\iP7YQHM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8736" y="888829"/>
            <a:ext cx="1256987" cy="785617"/>
          </a:xfrm>
          <a:prstGeom prst="rect">
            <a:avLst/>
          </a:prstGeom>
          <a:noFill/>
          <a:ln w="127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9058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23004" y="5373216"/>
            <a:ext cx="7992888" cy="792088"/>
          </a:xfrm>
          <a:ln w="38100">
            <a:solidFill>
              <a:schemeClr val="accent1">
                <a:lumMod val="75000"/>
              </a:schemeClr>
            </a:solidFill>
          </a:ln>
        </p:spPr>
        <p:txBody>
          <a:bodyPr>
            <a:normAutofit/>
          </a:bodyPr>
          <a:lstStyle/>
          <a:p>
            <a:pPr algn="ctr"/>
            <a:r>
              <a:rPr lang="ru-RU" sz="2000" dirty="0" smtClean="0">
                <a:latin typeface="+mn-lt"/>
              </a:rPr>
              <a:t>А ЭТО РЕУТОВСКИЕ МАЛЬЧИШКИ 30-Х ГОДОВ. КРАЙНИЙ СПРАВА – КАРЛ ЛОРЕНЦ. ОН ПОГИБНЕТ В ФЕВРАЛЕ 1944 ГОДА.</a:t>
            </a:r>
            <a:endParaRPr lang="ru-RU" sz="2000" dirty="0">
              <a:latin typeface="+mn-lt"/>
            </a:endParaRPr>
          </a:p>
        </p:txBody>
      </p:sp>
      <p:pic>
        <p:nvPicPr>
          <p:cNvPr id="5122" name="Picture 2" descr="C:\Users\Елена\Desktop\30 годы\Поколение 30-х годов фото\DSC_00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3" y="764704"/>
            <a:ext cx="6191315" cy="4392488"/>
          </a:xfrm>
          <a:prstGeom prst="rect">
            <a:avLst/>
          </a:prstGeom>
          <a:noFill/>
          <a:ln w="76200">
            <a:solidFill>
              <a:schemeClr val="tx2">
                <a:lumMod val="50000"/>
                <a:lumOff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Елена\Desktop\70лет победе\картинки о Победе\iP7YQHM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736429"/>
            <a:ext cx="1256987" cy="785617"/>
          </a:xfrm>
          <a:prstGeom prst="rect">
            <a:avLst/>
          </a:prstGeom>
          <a:noFill/>
          <a:ln w="127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38356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63320" y="5157192"/>
            <a:ext cx="7842448" cy="1008112"/>
          </a:xfrm>
          <a:ln w="38100">
            <a:solidFill>
              <a:schemeClr val="accent1">
                <a:lumMod val="75000"/>
              </a:schemeClr>
            </a:solidFill>
          </a:ln>
        </p:spPr>
        <p:txBody>
          <a:bodyPr>
            <a:normAutofit/>
          </a:bodyPr>
          <a:lstStyle/>
          <a:p>
            <a:pPr algn="ctr"/>
            <a:r>
              <a:rPr lang="ru-RU" sz="1800" dirty="0" smtClean="0">
                <a:latin typeface="+mn-lt"/>
              </a:rPr>
              <a:t>НА ФОТОГРАФИИ 1926 ГОДА МЫ ВИДИТ ВОСПИТАННИКОВ И ОБСЛУЖИВАЮЩИЙ ПЕРСОНАЛ ПЕРВЫХ В РЕУТОВО ФАБРИЧНЫХ ЯСЛЕЙ.</a:t>
            </a:r>
            <a:endParaRPr lang="ru-RU" sz="1800" dirty="0">
              <a:latin typeface="+mn-lt"/>
            </a:endParaRPr>
          </a:p>
        </p:txBody>
      </p:sp>
      <p:pic>
        <p:nvPicPr>
          <p:cNvPr id="3074" name="Picture 2" descr="C:\Users\Елена\Desktop\Фабрика\-фабрика фото\DSC_03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757924"/>
            <a:ext cx="6094437" cy="4075537"/>
          </a:xfrm>
          <a:prstGeom prst="rect">
            <a:avLst/>
          </a:prstGeom>
          <a:noFill/>
          <a:ln w="76200">
            <a:solidFill>
              <a:schemeClr val="tx2">
                <a:lumMod val="50000"/>
                <a:lumOff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Елена\Desktop\70лет победе\картинки о Победе\iP7YQHM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736429"/>
            <a:ext cx="1256987" cy="785617"/>
          </a:xfrm>
          <a:prstGeom prst="rect">
            <a:avLst/>
          </a:prstGeom>
          <a:noFill/>
          <a:ln w="127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60958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762085" y="4869160"/>
            <a:ext cx="8064896" cy="1296144"/>
          </a:xfrm>
          <a:ln w="38100">
            <a:solidFill>
              <a:schemeClr val="accent1">
                <a:lumMod val="75000"/>
              </a:schemeClr>
            </a:solidFill>
          </a:ln>
        </p:spPr>
        <p:txBody>
          <a:bodyPr>
            <a:noAutofit/>
          </a:bodyPr>
          <a:lstStyle/>
          <a:p>
            <a:pPr algn="ctr"/>
            <a:r>
              <a:rPr lang="ru-RU" sz="2000" dirty="0" smtClean="0">
                <a:latin typeface="+mn-lt"/>
              </a:rPr>
              <a:t>ВО ВСЕ ВРЕМЕНА У ДЕТЕЙ БЫЛИ ИГРУШКИ. ЭТОТ ДЕРЕВЯННЫЙ АВТОМОБИЛЬ </a:t>
            </a:r>
            <a:r>
              <a:rPr lang="ru-RU" sz="2000" dirty="0">
                <a:latin typeface="+mn-lt"/>
              </a:rPr>
              <a:t> </a:t>
            </a:r>
            <a:r>
              <a:rPr lang="ru-RU" sz="2000" dirty="0" smtClean="0">
                <a:latin typeface="+mn-lt"/>
              </a:rPr>
              <a:t>В 1937 ГОДУ  ИЗГОТОВИЛИ ДЛЯ УЧАСТИЯ В ВЫСТАВКЕ В ШКОЛЬНЫХ МАСТЕРСКИХ.  ФОТОГРАФИЯ ХРАНИТСЯ В СЕМЬЕ В.И.ЕМЕЛЬЯНОВА</a:t>
            </a:r>
            <a:endParaRPr lang="ru-RU" sz="2000" dirty="0">
              <a:latin typeface="+mn-lt"/>
            </a:endParaRPr>
          </a:p>
        </p:txBody>
      </p:sp>
      <p:pic>
        <p:nvPicPr>
          <p:cNvPr id="1026" name="Picture 2" descr="C:\Users\Елена\Desktop\полная история образования\реутов образование\ШКОЛА 1\DSC_024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303" y="764704"/>
            <a:ext cx="5400600" cy="3704276"/>
          </a:xfrm>
          <a:prstGeom prst="rect">
            <a:avLst/>
          </a:prstGeom>
          <a:noFill/>
          <a:ln w="76200">
            <a:solidFill>
              <a:schemeClr val="tx2">
                <a:lumMod val="50000"/>
                <a:lumOff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Елена\Desktop\70лет победе\картинки о Победе\iP7YQHM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8736" y="888829"/>
            <a:ext cx="1256987" cy="785617"/>
          </a:xfrm>
          <a:prstGeom prst="rect">
            <a:avLst/>
          </a:prstGeom>
          <a:noFill/>
          <a:ln w="127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16280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0033" y="5013176"/>
            <a:ext cx="7914456" cy="1146376"/>
          </a:xfrm>
          <a:ln w="38100">
            <a:solidFill>
              <a:schemeClr val="accent1">
                <a:lumMod val="75000"/>
              </a:schemeClr>
            </a:solidFill>
          </a:ln>
        </p:spPr>
        <p:txBody>
          <a:bodyPr>
            <a:normAutofit/>
          </a:bodyPr>
          <a:lstStyle/>
          <a:p>
            <a:pPr algn="ctr"/>
            <a:r>
              <a:rPr lang="ru-RU" sz="2000" dirty="0" smtClean="0">
                <a:latin typeface="+mn-lt"/>
              </a:rPr>
              <a:t>А ЭТО СОВСЕМ ДРУГОЙ ТРАНСПОРТ. ОН БЫЛ ЛЮБИМ МНОГИМИ, НО СОВСЕМ НЕ КАЖДЫЙ МОГ ЕГО ПРИОБРЕСТИ. ФОТОГРАФИЯ ИЗ АРХИВА СЕМЬИ КАПУСТКИНЫХ.</a:t>
            </a:r>
            <a:endParaRPr lang="ru-RU" sz="2000" dirty="0">
              <a:latin typeface="+mn-lt"/>
            </a:endParaRPr>
          </a:p>
        </p:txBody>
      </p:sp>
      <p:pic>
        <p:nvPicPr>
          <p:cNvPr id="7170" name="Picture 2" descr="C:\Users\Елена\Desktop\30 годы\Поколение 30-х годов фото\DSC_007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3" y="757072"/>
            <a:ext cx="5638209" cy="3968071"/>
          </a:xfrm>
          <a:prstGeom prst="rect">
            <a:avLst/>
          </a:prstGeom>
          <a:noFill/>
          <a:ln w="76200">
            <a:solidFill>
              <a:schemeClr val="tx2">
                <a:lumMod val="50000"/>
                <a:lumOff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Елена\Desktop\70лет победе\картинки о Победе\iP7YQHM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736429"/>
            <a:ext cx="1256987" cy="785617"/>
          </a:xfrm>
          <a:prstGeom prst="rect">
            <a:avLst/>
          </a:prstGeom>
          <a:noFill/>
          <a:ln w="127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70078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4900" y="5373216"/>
            <a:ext cx="8285615" cy="792088"/>
          </a:xfrm>
          <a:ln w="38100">
            <a:solidFill>
              <a:schemeClr val="accent1">
                <a:lumMod val="75000"/>
              </a:schemeClr>
            </a:solidFill>
          </a:ln>
        </p:spPr>
        <p:txBody>
          <a:bodyPr>
            <a:normAutofit/>
          </a:bodyPr>
          <a:lstStyle/>
          <a:p>
            <a:pPr algn="ctr"/>
            <a:r>
              <a:rPr lang="ru-RU" sz="2000" dirty="0" smtClean="0">
                <a:latin typeface="+mn-lt"/>
              </a:rPr>
              <a:t>А ЭТО -  ОСНОВНОЙ РЕУТОВСКИЙ ТРАНСПОРТ ПРЕДВОЕННЫХ ЛЕТ . ФОТОГРАФИЯ ИЗ АРХИВА СЕМЬИ КАПУСТКИНЫХ.</a:t>
            </a:r>
            <a:endParaRPr lang="ru-RU" sz="2000" dirty="0">
              <a:latin typeface="+mn-lt"/>
            </a:endParaRPr>
          </a:p>
        </p:txBody>
      </p:sp>
      <p:pic>
        <p:nvPicPr>
          <p:cNvPr id="12290" name="Picture 2" descr="C:\Users\Елена\Desktop\30 годы\Поколение 30-х годов фото\DSC_0054 (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5" y="669892"/>
            <a:ext cx="6589806" cy="4415292"/>
          </a:xfrm>
          <a:prstGeom prst="rect">
            <a:avLst/>
          </a:prstGeom>
          <a:noFill/>
          <a:ln w="76200">
            <a:solidFill>
              <a:schemeClr val="tx2">
                <a:lumMod val="50000"/>
                <a:lumOff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Елена\Desktop\70лет победе\картинки о Победе\iP7YQHM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736429"/>
            <a:ext cx="1256987" cy="785617"/>
          </a:xfrm>
          <a:prstGeom prst="rect">
            <a:avLst/>
          </a:prstGeom>
          <a:noFill/>
          <a:ln w="127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5815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71780" y="4581128"/>
            <a:ext cx="8148735" cy="1584176"/>
          </a:xfrm>
          <a:ln w="38100">
            <a:solidFill>
              <a:schemeClr val="accent1">
                <a:lumMod val="75000"/>
              </a:schemeClr>
            </a:solidFill>
          </a:ln>
        </p:spPr>
        <p:txBody>
          <a:bodyPr>
            <a:noAutofit/>
          </a:bodyPr>
          <a:lstStyle/>
          <a:p>
            <a:pPr algn="ctr"/>
            <a:r>
              <a:rPr lang="ru-RU" sz="2000" dirty="0" smtClean="0">
                <a:latin typeface="+mn-lt"/>
              </a:rPr>
              <a:t>В АРХИВЕ СЕМЬИ ВАСИЛИЯ СТЕПАНОВА ХРАНИТСЯ ПРЕДВОЕННАЯ ФОТОГРАФИЯ РЕУТОВСКИХ ПЛАНЕРИСТОВ. ВАСИЛИЙ-ЧЕТВЁРТЫЙ СЛЕВА В ВЕРХНЕМ РЯДУ. ОН СТАЛ ЛЁТЧИКОМ, БЫЛ СБИТ ПОД РЖЕВОМ, ПОПАЛ В ПЛЕН, ВЫЖИЛ, ВЕРНУЛСЯ В РЕУТОВ.</a:t>
            </a:r>
            <a:endParaRPr lang="ru-RU" sz="2000" dirty="0">
              <a:latin typeface="+mn-lt"/>
            </a:endParaRPr>
          </a:p>
        </p:txBody>
      </p:sp>
      <p:pic>
        <p:nvPicPr>
          <p:cNvPr id="3074" name="Picture 2" descr="C:\Users\Елена\Desktop\война в Реутово\Аэроклуб\DSC_0054 - копия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664997"/>
            <a:ext cx="5472608" cy="3656860"/>
          </a:xfrm>
          <a:prstGeom prst="rect">
            <a:avLst/>
          </a:prstGeom>
          <a:noFill/>
          <a:ln w="76200">
            <a:solidFill>
              <a:schemeClr val="tx2">
                <a:lumMod val="50000"/>
                <a:lumOff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Елена\Desktop\70лет победе\картинки о Победе\iP7YQHM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736429"/>
            <a:ext cx="1256987" cy="785617"/>
          </a:xfrm>
          <a:prstGeom prst="rect">
            <a:avLst/>
          </a:prstGeom>
          <a:noFill/>
          <a:ln w="127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5579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1" y="4509120"/>
            <a:ext cx="8221634" cy="1656184"/>
          </a:xfrm>
          <a:ln w="38100">
            <a:solidFill>
              <a:schemeClr val="accent1">
                <a:lumMod val="75000"/>
              </a:schemeClr>
            </a:solidFill>
          </a:ln>
        </p:spPr>
        <p:txBody>
          <a:bodyPr>
            <a:normAutofit/>
          </a:bodyPr>
          <a:lstStyle/>
          <a:p>
            <a:pPr algn="ctr"/>
            <a:r>
              <a:rPr lang="ru-RU" sz="2000" dirty="0" smtClean="0">
                <a:latin typeface="+mn-lt"/>
              </a:rPr>
              <a:t>МЫ ВИДИМ ФОТОГРАФИИ ВОСПИТАННИКОВ РЕУТОВСКОГО АЭРОКЛУБА. ЭТИ ЮНОШИ ПОЛУЧИЛИ ПЕРВЫЕ  ЛЁТНЫЕ НАВЫКИ  В АЭРОКЛУБЕ,  ПРОДОЛЖИЛИ УЧЁБУ В ВОЕННЫХ УЧИЛИЩАХ. КОГДА НАЧАЛАСЬ ВОЙНА, ЭТИ РЕБЯТА ВСТАЛИ НА ЗАЩИТУ </a:t>
            </a:r>
            <a:r>
              <a:rPr lang="ru-RU" sz="2000" dirty="0" smtClean="0">
                <a:latin typeface="+mn-lt"/>
              </a:rPr>
              <a:t> </a:t>
            </a:r>
            <a:r>
              <a:rPr lang="ru-RU" sz="2000" dirty="0" smtClean="0">
                <a:latin typeface="+mn-lt"/>
              </a:rPr>
              <a:t>РОДИНЫ.</a:t>
            </a:r>
            <a:endParaRPr lang="ru-RU" sz="2000" dirty="0">
              <a:latin typeface="+mn-lt"/>
            </a:endParaRPr>
          </a:p>
        </p:txBody>
      </p:sp>
      <p:pic>
        <p:nvPicPr>
          <p:cNvPr id="5122" name="Picture 2" descr="C:\Users\Елена\Desktop\война в Реутово\Аэроклуб\Логачёв Алексей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552249"/>
            <a:ext cx="1182299" cy="1796631"/>
          </a:xfrm>
          <a:prstGeom prst="rect">
            <a:avLst/>
          </a:prstGeom>
          <a:noFill/>
          <a:ln w="12700">
            <a:solidFill>
              <a:schemeClr val="bg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Елена\Desktop\война в Реутово\Аэроклуб\Пушков Константин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528035"/>
            <a:ext cx="1150129" cy="1820845"/>
          </a:xfrm>
          <a:prstGeom prst="rect">
            <a:avLst/>
          </a:prstGeom>
          <a:noFill/>
          <a:ln w="12700">
            <a:solidFill>
              <a:schemeClr val="bg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Елена\Desktop\война в Реутово\Аэроклуб\Степанов Владимир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754" y="532968"/>
            <a:ext cx="1227369" cy="1815912"/>
          </a:xfrm>
          <a:prstGeom prst="rect">
            <a:avLst/>
          </a:prstGeom>
          <a:noFill/>
          <a:ln w="12700">
            <a:solidFill>
              <a:schemeClr val="bg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Елена\Desktop\фронтовые фото\Степанов Василий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7833" y="532968"/>
            <a:ext cx="1275837" cy="1815912"/>
          </a:xfrm>
          <a:prstGeom prst="rect">
            <a:avLst/>
          </a:prstGeom>
          <a:noFill/>
          <a:ln w="12700">
            <a:solidFill>
              <a:schemeClr val="bg2">
                <a:lumMod val="9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C:\Users\Елена\Desktop\лица войны\погибшие реутовцы\Молоканов Александр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1039" y="2492896"/>
            <a:ext cx="1215506" cy="1814812"/>
          </a:xfrm>
          <a:prstGeom prst="rect">
            <a:avLst/>
          </a:prstGeom>
          <a:noFill/>
          <a:ln w="12700">
            <a:solidFill>
              <a:schemeClr val="bg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7" descr="C:\Users\Елена\Desktop\лица войны\погибшие реутовцы\Молоканов Сергей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4461" y="2549994"/>
            <a:ext cx="1186662" cy="1757714"/>
          </a:xfrm>
          <a:prstGeom prst="rect">
            <a:avLst/>
          </a:prstGeom>
          <a:noFill/>
          <a:ln w="12700">
            <a:solidFill>
              <a:schemeClr val="bg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C:\Users\Елена\Desktop\лица войны\погибшие реутовцы\Антонов Александр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491796"/>
            <a:ext cx="1262972" cy="1815912"/>
          </a:xfrm>
          <a:prstGeom prst="rect">
            <a:avLst/>
          </a:prstGeom>
          <a:noFill/>
          <a:ln w="12700">
            <a:solidFill>
              <a:schemeClr val="bg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Елена\Desktop\70лет победе\картинки о Победе\iP7YQHM02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736429"/>
            <a:ext cx="1256987" cy="785617"/>
          </a:xfrm>
          <a:prstGeom prst="rect">
            <a:avLst/>
          </a:prstGeom>
          <a:noFill/>
          <a:ln w="127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Елена\Desktop\все фото Ветераны Реутова\Барсуков Василий Николаевич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7663" y="2550038"/>
            <a:ext cx="1022326" cy="1757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8785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51520" y="5013176"/>
            <a:ext cx="8550696" cy="1159024"/>
          </a:xfrm>
          <a:ln w="38100">
            <a:solidFill>
              <a:schemeClr val="accent1">
                <a:lumMod val="75000"/>
              </a:schemeClr>
            </a:solidFill>
          </a:ln>
        </p:spPr>
        <p:txBody>
          <a:bodyPr>
            <a:noAutofit/>
          </a:bodyPr>
          <a:lstStyle/>
          <a:p>
            <a:pPr algn="ctr"/>
            <a:r>
              <a:rPr lang="ru-RU" sz="2000" dirty="0" smtClean="0">
                <a:latin typeface="+mn-lt"/>
              </a:rPr>
              <a:t>ПРЕДВОЕННЫЙ РЕУТОВ… КАКИМ ОН БЫЛ?</a:t>
            </a:r>
            <a:br>
              <a:rPr lang="ru-RU" sz="2000" dirty="0" smtClean="0">
                <a:latin typeface="+mn-lt"/>
              </a:rPr>
            </a:br>
            <a:r>
              <a:rPr lang="ru-RU" sz="2000" dirty="0" smtClean="0">
                <a:latin typeface="+mn-lt"/>
              </a:rPr>
              <a:t> КАК ВЫГЛЯДЕЛИ ЕГО ЖИТЕЛИ?</a:t>
            </a:r>
            <a:br>
              <a:rPr lang="ru-RU" sz="2000" dirty="0" smtClean="0">
                <a:latin typeface="+mn-lt"/>
              </a:rPr>
            </a:br>
            <a:r>
              <a:rPr lang="ru-RU" sz="2000" dirty="0" smtClean="0">
                <a:latin typeface="+mn-lt"/>
              </a:rPr>
              <a:t> ОБ ЭТОМ РАССКАЗЫВАЮТ ДОКУМЕНТАЛЬНЫЕ ФОТОГРАФИИ.</a:t>
            </a:r>
            <a:endParaRPr lang="ru-RU" sz="2000" dirty="0">
              <a:latin typeface="+mn-lt"/>
            </a:endParaRPr>
          </a:p>
        </p:txBody>
      </p:sp>
      <p:pic>
        <p:nvPicPr>
          <p:cNvPr id="6146" name="Picture 2" descr="C:\Users\Елена\Desktop\30 годы\Поколение 30-х годов фото\DSC_002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665912"/>
            <a:ext cx="5674195" cy="4059232"/>
          </a:xfrm>
          <a:prstGeom prst="rect">
            <a:avLst/>
          </a:prstGeom>
          <a:noFill/>
          <a:ln w="76200">
            <a:solidFill>
              <a:schemeClr val="tx2">
                <a:lumMod val="50000"/>
                <a:lumOff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Елена\Desktop\70лет победе\картинки о Победе\iP7YQHM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736429"/>
            <a:ext cx="1256987" cy="785617"/>
          </a:xfrm>
          <a:prstGeom prst="rect">
            <a:avLst/>
          </a:prstGeom>
          <a:noFill/>
          <a:ln w="127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75617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1603" y="4509120"/>
            <a:ext cx="7964853" cy="1656184"/>
          </a:xfrm>
          <a:ln w="38100">
            <a:solidFill>
              <a:schemeClr val="accent1">
                <a:lumMod val="75000"/>
              </a:schemeClr>
            </a:solidFill>
          </a:ln>
        </p:spPr>
        <p:txBody>
          <a:bodyPr>
            <a:normAutofit/>
          </a:bodyPr>
          <a:lstStyle/>
          <a:p>
            <a:pPr algn="ctr"/>
            <a:r>
              <a:rPr lang="ru-RU" sz="2000" dirty="0" smtClean="0">
                <a:latin typeface="+mn-lt"/>
              </a:rPr>
              <a:t>ПЕРЕД ВОЙНОЙ БЫЛ СОЗДАН  РЕУТОВСКИЙ АЭРОКЛУБ. ЕГО ВОСПИТАННИКИ ПОСЕЩАЛИ ТЕОРЕТИЧЕСКИЕ ЗАНЯТИЯ В БАЛАШИХЕ. ПРАКТИЧЕСКИЕ ЗАНЯТИЯ ПРОХОДИЛИ НА АЭРОДРОМЕ В ЧЁРНОМ. ЭТА ФОТОГРАФИЯ ХРАНИТСЯ В СЕМЬЕ ВАСИЛИЯ СТЕПАНОВА.</a:t>
            </a:r>
            <a:endParaRPr lang="ru-RU" sz="2000" dirty="0">
              <a:latin typeface="+mn-lt"/>
            </a:endParaRPr>
          </a:p>
        </p:txBody>
      </p:sp>
      <p:pic>
        <p:nvPicPr>
          <p:cNvPr id="7170" name="Picture 2" descr="C:\Users\Елена\Desktop\30 годы\Поколение 30-х годов фото\DSC_005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729" y="620687"/>
            <a:ext cx="5433455" cy="3640967"/>
          </a:xfrm>
          <a:prstGeom prst="rect">
            <a:avLst/>
          </a:prstGeom>
          <a:noFill/>
          <a:ln w="76200">
            <a:solidFill>
              <a:schemeClr val="tx2">
                <a:lumMod val="50000"/>
                <a:lumOff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Елена\Desktop\70лет победе\картинки о Победе\iP7YQHM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736429"/>
            <a:ext cx="1256987" cy="785617"/>
          </a:xfrm>
          <a:prstGeom prst="rect">
            <a:avLst/>
          </a:prstGeom>
          <a:noFill/>
          <a:ln w="127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95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744075" y="5085184"/>
            <a:ext cx="8137857" cy="1080120"/>
          </a:xfrm>
          <a:ln w="38100">
            <a:solidFill>
              <a:schemeClr val="accent1">
                <a:lumMod val="75000"/>
              </a:schemeClr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ru-RU" sz="2200" dirty="0" smtClean="0">
                <a:latin typeface="+mn-lt"/>
              </a:rPr>
              <a:t>ПЕРЕД ВОЙНОЙ ЗАНЯТИЯ СПОРТОМ  БЫЛИ ВАЖНОЙ ЧАСТЬЮ ЖИЗНИ  МОЛОДЁЖИ. НА ФОТОГРАФИИ - РЕУТОВСКИЕ ЛЕГКОАТЛЕТЫ – УЧАСТНИКИ ОБЛАСТНЫХ СОРЕВНОВАНИЙ.</a:t>
            </a:r>
            <a:endParaRPr lang="ru-RU" dirty="0">
              <a:latin typeface="+mn-lt"/>
            </a:endParaRPr>
          </a:p>
        </p:txBody>
      </p:sp>
      <p:pic>
        <p:nvPicPr>
          <p:cNvPr id="8194" name="Picture 2" descr="C:\Users\Елена\Desktop\30 годы\Поколение 30-х годов фото\DSC_005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620688"/>
            <a:ext cx="6385228" cy="4176464"/>
          </a:xfrm>
          <a:prstGeom prst="rect">
            <a:avLst/>
          </a:prstGeom>
          <a:noFill/>
          <a:ln w="76200">
            <a:solidFill>
              <a:schemeClr val="tx2">
                <a:lumMod val="50000"/>
                <a:lumOff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Елена\Desktop\70лет победе\картинки о Победе\iP7YQHM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736429"/>
            <a:ext cx="1256987" cy="785617"/>
          </a:xfrm>
          <a:prstGeom prst="rect">
            <a:avLst/>
          </a:prstGeom>
          <a:noFill/>
          <a:ln w="127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64539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5157192"/>
            <a:ext cx="7902624" cy="1008112"/>
          </a:xfrm>
          <a:ln w="38100">
            <a:solidFill>
              <a:schemeClr val="accent1">
                <a:lumMod val="75000"/>
              </a:schemeClr>
            </a:solidFill>
          </a:ln>
        </p:spPr>
        <p:txBody>
          <a:bodyPr>
            <a:noAutofit/>
          </a:bodyPr>
          <a:lstStyle/>
          <a:p>
            <a:pPr algn="ctr"/>
            <a:r>
              <a:rPr lang="ru-RU" sz="1800" dirty="0" smtClean="0">
                <a:latin typeface="+mn-lt"/>
              </a:rPr>
              <a:t>ТАКИЕ СПОРТИВНЫЕ ПРАЗДНИКИ ПРОХОДИЛИ НА РЕУТОВСКОМ СТАДИОНЕ. ЭТА ФОТОГРАФИЯ ИЗ АРХИВА ЛИДИИ НИКОЛАЕВНЫ ДЁМИНОЙ. ОНА СРЕДИ УЧАСТНИКОВ ПРАЗДНИКА.</a:t>
            </a:r>
            <a:endParaRPr lang="ru-RU" sz="1800" dirty="0">
              <a:latin typeface="+mn-lt"/>
            </a:endParaRPr>
          </a:p>
        </p:txBody>
      </p:sp>
      <p:pic>
        <p:nvPicPr>
          <p:cNvPr id="2050" name="Picture 2" descr="C:\Users\Елена\Desktop\война в Реутово\Аэроклуб\DSC0836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3" y="597418"/>
            <a:ext cx="5695656" cy="4271742"/>
          </a:xfrm>
          <a:prstGeom prst="rect">
            <a:avLst/>
          </a:prstGeom>
          <a:noFill/>
          <a:ln w="76200">
            <a:solidFill>
              <a:schemeClr val="bg2">
                <a:lumMod val="9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Елена\Desktop\70лет победе\картинки о Победе\iP7YQHM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736429"/>
            <a:ext cx="1256987" cy="785617"/>
          </a:xfrm>
          <a:prstGeom prst="rect">
            <a:avLst/>
          </a:prstGeom>
          <a:noFill/>
          <a:ln w="127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72728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5157192"/>
            <a:ext cx="8116688" cy="1015008"/>
          </a:xfrm>
          <a:ln w="38100">
            <a:solidFill>
              <a:schemeClr val="accent1">
                <a:lumMod val="75000"/>
              </a:schemeClr>
            </a:solidFill>
          </a:ln>
        </p:spPr>
        <p:txBody>
          <a:bodyPr>
            <a:normAutofit/>
          </a:bodyPr>
          <a:lstStyle/>
          <a:p>
            <a:pPr algn="ctr"/>
            <a:r>
              <a:rPr lang="ru-RU" sz="1800" dirty="0" smtClean="0">
                <a:latin typeface="+mn-lt"/>
              </a:rPr>
              <a:t>ДЕЛЕГАЦИИ ЖИТЕЛЕЙ ГОРОДА ПОСЕЩАЛИ ВОИНСКИЕ ЧАСТИ, ДАВАЛИ КОНЦЕРТЫ , ПРОВОДИЛИ ПОЛИТЗАНЯТИЯ </a:t>
            </a:r>
            <a:r>
              <a:rPr lang="ru-RU" sz="1800" dirty="0" smtClean="0">
                <a:latin typeface="+mn-lt"/>
              </a:rPr>
              <a:t>.</a:t>
            </a:r>
            <a:br>
              <a:rPr lang="ru-RU" sz="1800" dirty="0" smtClean="0">
                <a:latin typeface="+mn-lt"/>
              </a:rPr>
            </a:br>
            <a:r>
              <a:rPr lang="ru-RU" sz="1800" dirty="0" smtClean="0">
                <a:latin typeface="+mn-lt"/>
              </a:rPr>
              <a:t> </a:t>
            </a:r>
            <a:r>
              <a:rPr lang="ru-RU" sz="1800" dirty="0" smtClean="0">
                <a:latin typeface="+mn-lt"/>
              </a:rPr>
              <a:t>НА ФОТОГРАФИИ – ОДНА ИЗ ТАКИХ ВСТРЕЧ.</a:t>
            </a:r>
            <a:endParaRPr lang="ru-RU" sz="1800" dirty="0">
              <a:latin typeface="+mn-lt"/>
            </a:endParaRPr>
          </a:p>
        </p:txBody>
      </p:sp>
      <p:pic>
        <p:nvPicPr>
          <p:cNvPr id="4098" name="Picture 2" descr="C:\Users\Елена\Desktop\война в Реутово\Аэроклуб\DSC0837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836712"/>
            <a:ext cx="6209610" cy="4032448"/>
          </a:xfrm>
          <a:prstGeom prst="rect">
            <a:avLst/>
          </a:prstGeom>
          <a:noFill/>
          <a:ln w="76200">
            <a:solidFill>
              <a:schemeClr val="tx2">
                <a:lumMod val="50000"/>
                <a:lumOff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Елена\Desktop\70лет победе\картинки о Победе\iP7YQHM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736429"/>
            <a:ext cx="1256987" cy="785617"/>
          </a:xfrm>
          <a:prstGeom prst="rect">
            <a:avLst/>
          </a:prstGeom>
          <a:noFill/>
          <a:ln w="127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934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792204" y="4797152"/>
            <a:ext cx="8130480" cy="1368152"/>
          </a:xfrm>
          <a:ln w="38100">
            <a:solidFill>
              <a:schemeClr val="accent1">
                <a:lumMod val="75000"/>
              </a:schemeClr>
            </a:solidFill>
          </a:ln>
        </p:spPr>
        <p:txBody>
          <a:bodyPr>
            <a:noAutofit/>
          </a:bodyPr>
          <a:lstStyle/>
          <a:p>
            <a:pPr algn="ctr"/>
            <a:r>
              <a:rPr lang="ru-RU" sz="2000" dirty="0" smtClean="0">
                <a:latin typeface="+mn-lt"/>
              </a:rPr>
              <a:t>ДО ВОЙНЫВ ЭТОМ ЗДАНИИ  НАХОДИЛСЯ  РЕУТОВСКИЙ РАЙОННЫЙ ИСПОЛНИТЕЛЬНЫЙ КОМИТЕТ. 7 ОКТЯБРЯ 1940 ГОДА ПОСЁЛОК РЕУТОВО БЫЛ ПРЕОБРАЗОВАН В ГОРОД.  В 1941  ГОДУ В ЗДАНИИ РАЗМЕСТИЛСЯ ПЕРВЫЙ ГОРОДСКОЙ СОВЕТ.</a:t>
            </a:r>
            <a:endParaRPr lang="ru-RU" sz="2000" dirty="0">
              <a:latin typeface="+mn-lt"/>
            </a:endParaRPr>
          </a:p>
        </p:txBody>
      </p:sp>
      <p:pic>
        <p:nvPicPr>
          <p:cNvPr id="6" name="Picture 3" descr="C:\Users\Елена\Desktop\70лет победе\картинки о Победе\iP7YQHM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736429"/>
            <a:ext cx="1256987" cy="785617"/>
          </a:xfrm>
          <a:prstGeom prst="rect">
            <a:avLst/>
          </a:prstGeom>
          <a:noFill/>
          <a:ln w="127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Елена\Desktop\рабочие материалы\Рисунок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620688"/>
            <a:ext cx="5919216" cy="3919728"/>
          </a:xfrm>
          <a:prstGeom prst="rect">
            <a:avLst/>
          </a:prstGeom>
          <a:noFill/>
          <a:ln w="76200">
            <a:solidFill>
              <a:schemeClr val="tx2">
                <a:lumMod val="25000"/>
                <a:lumOff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66749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Елена\Desktop\война в Реутово\земляки\DSC_098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692696"/>
            <a:ext cx="7014219" cy="4392488"/>
          </a:xfrm>
          <a:prstGeom prst="rect">
            <a:avLst/>
          </a:prstGeom>
          <a:noFill/>
          <a:ln w="76200">
            <a:solidFill>
              <a:schemeClr val="bg2">
                <a:lumMod val="9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06058" y="5373216"/>
            <a:ext cx="8130480" cy="792088"/>
          </a:xfrm>
          <a:ln w="38100">
            <a:solidFill>
              <a:schemeClr val="accent1">
                <a:lumMod val="75000"/>
              </a:schemeClr>
            </a:solidFill>
          </a:ln>
        </p:spPr>
        <p:txBody>
          <a:bodyPr>
            <a:noAutofit/>
          </a:bodyPr>
          <a:lstStyle/>
          <a:p>
            <a:pPr algn="ctr"/>
            <a:r>
              <a:rPr lang="ru-RU" sz="2000" dirty="0" smtClean="0">
                <a:latin typeface="+mn-lt"/>
              </a:rPr>
              <a:t>НА ФОТОГРАФИИ 1937 ГОДА МЫ ВИДИМ РУКОВОДИТЕЛЕЙ И АКТИВ РЕУТОВСКОГО РАЙОН.</a:t>
            </a:r>
            <a:endParaRPr lang="ru-RU" sz="2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837219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755576" y="4869160"/>
            <a:ext cx="7974632" cy="1296144"/>
          </a:xfrm>
          <a:ln w="38100">
            <a:solidFill>
              <a:schemeClr val="accent1">
                <a:lumMod val="75000"/>
              </a:schemeClr>
            </a:solidFill>
          </a:ln>
        </p:spPr>
        <p:txBody>
          <a:bodyPr>
            <a:noAutofit/>
          </a:bodyPr>
          <a:lstStyle/>
          <a:p>
            <a:pPr algn="ctr"/>
            <a:r>
              <a:rPr lang="ru-RU" sz="2000" dirty="0" smtClean="0">
                <a:latin typeface="+mn-lt"/>
              </a:rPr>
              <a:t>ТАК В 1938 ГОДУ ВЫГЛЯДЕЛА «КАМЕННАЯ» ШКОЛА, В КОТОРОЙ УЧИЛИСЬ ДЕТИ РЕУТОВА. СО ШКОЛЬНОЙ СКАМЬИ МНОГИЕ УЧЕНИКИ УШЛИ НА ФРОНТ. ВМЕСТЕ С УЧЕНИКАМИ УШЛИ ВОЕВАТЬ  И ПЕДАГОГИ.</a:t>
            </a:r>
            <a:endParaRPr lang="ru-RU" sz="2000" dirty="0">
              <a:latin typeface="+mn-lt"/>
            </a:endParaRPr>
          </a:p>
        </p:txBody>
      </p:sp>
      <p:pic>
        <p:nvPicPr>
          <p:cNvPr id="2050" name="Picture 2" descr="C:\Users\Елена\Desktop\полная история образования\реутов образование\ШКОЛА 1\2014-12-09 09-08-5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620688"/>
            <a:ext cx="5028700" cy="4032448"/>
          </a:xfrm>
          <a:prstGeom prst="rect">
            <a:avLst/>
          </a:prstGeom>
          <a:noFill/>
          <a:ln w="76200">
            <a:solidFill>
              <a:schemeClr val="tx2">
                <a:lumMod val="50000"/>
                <a:lumOff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Елена\Desktop\70лет победе\картинки о Победе\iP7YQHM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736429"/>
            <a:ext cx="1256987" cy="785617"/>
          </a:xfrm>
          <a:prstGeom prst="rect">
            <a:avLst/>
          </a:prstGeom>
          <a:noFill/>
          <a:ln w="127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464667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2000" y="5157192"/>
            <a:ext cx="7969518" cy="1015008"/>
          </a:xfrm>
          <a:ln w="38100">
            <a:solidFill>
              <a:schemeClr val="accent1">
                <a:lumMod val="75000"/>
              </a:schemeClr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ru-RU" sz="2200" dirty="0" smtClean="0">
                <a:latin typeface="+mn-lt"/>
              </a:rPr>
              <a:t>НА ФОТОГРАФИИ 1938 ГОДА ПЕРВЫЕ ВЫПУСКНИКИ 10 КЛАССА ШКОЛЫ. У КАЖДОГО ИЗ НИХ СВОЯ ВОЕННАЯ БИОГРАФИЯ.</a:t>
            </a:r>
            <a:endParaRPr lang="ru-RU" sz="2200" dirty="0">
              <a:latin typeface="+mn-lt"/>
            </a:endParaRPr>
          </a:p>
        </p:txBody>
      </p:sp>
      <p:pic>
        <p:nvPicPr>
          <p:cNvPr id="1026" name="Picture 2" descr="C:\Users\Елена\Desktop\рабочая образование реутов -\2015-01-29 10-12-53 Скриншот экрана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695949"/>
            <a:ext cx="5616624" cy="4201583"/>
          </a:xfrm>
          <a:prstGeom prst="rect">
            <a:avLst/>
          </a:prstGeom>
          <a:noFill/>
          <a:ln w="76200">
            <a:solidFill>
              <a:schemeClr val="bg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Елена\Desktop\70лет победе\картинки о Победе\iP7YQHM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736429"/>
            <a:ext cx="1256987" cy="785617"/>
          </a:xfrm>
          <a:prstGeom prst="rect">
            <a:avLst/>
          </a:prstGeom>
          <a:noFill/>
          <a:ln w="127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376239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04796" y="5373216"/>
            <a:ext cx="8103159" cy="801216"/>
          </a:xfrm>
          <a:ln w="38100">
            <a:solidFill>
              <a:schemeClr val="accent1">
                <a:lumMod val="75000"/>
              </a:schemeClr>
            </a:solidFill>
          </a:ln>
        </p:spPr>
        <p:txBody>
          <a:bodyPr>
            <a:normAutofit/>
          </a:bodyPr>
          <a:lstStyle/>
          <a:p>
            <a:pPr algn="ctr"/>
            <a:r>
              <a:rPr lang="ru-RU" sz="2000" dirty="0" smtClean="0">
                <a:latin typeface="+mn-lt"/>
              </a:rPr>
              <a:t>НА ФОТОГРАФИИ - ВЫПУСКНИКИ ШКОЛЫ 1940 ГОДА. НА ПЛЕЧИ ЭТИХ РЕБЯТ ЛЕГЛИ ВСЕ ТЯГОТЫ ВОЙНЫ.</a:t>
            </a:r>
            <a:endParaRPr lang="ru-RU" sz="2000" dirty="0">
              <a:latin typeface="+mn-lt"/>
            </a:endParaRPr>
          </a:p>
        </p:txBody>
      </p:sp>
      <p:pic>
        <p:nvPicPr>
          <p:cNvPr id="3074" name="Picture 2" descr="C:\Users\Елена\Desktop\полная история образования\реутов образование\ШКОЛА 1\DSC_00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2" y="692696"/>
            <a:ext cx="6481857" cy="4464496"/>
          </a:xfrm>
          <a:prstGeom prst="rect">
            <a:avLst/>
          </a:prstGeom>
          <a:noFill/>
          <a:ln w="76200">
            <a:solidFill>
              <a:schemeClr val="tx2">
                <a:lumMod val="50000"/>
                <a:lumOff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Елена\Desktop\70лет победе\картинки о Победе\iP7YQHM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723109"/>
            <a:ext cx="1324947" cy="828092"/>
          </a:xfrm>
          <a:prstGeom prst="rect">
            <a:avLst/>
          </a:prstGeom>
          <a:noFill/>
          <a:ln w="127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178596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2000" y="4293096"/>
            <a:ext cx="8130480" cy="1879104"/>
          </a:xfrm>
          <a:ln w="38100">
            <a:solidFill>
              <a:schemeClr val="accent1">
                <a:lumMod val="75000"/>
              </a:schemeClr>
            </a:solidFill>
          </a:ln>
        </p:spPr>
        <p:txBody>
          <a:bodyPr>
            <a:noAutofit/>
          </a:bodyPr>
          <a:lstStyle/>
          <a:p>
            <a:pPr algn="ctr"/>
            <a:r>
              <a:rPr lang="ru-RU" sz="2000" dirty="0" smtClean="0">
                <a:latin typeface="+mn-lt"/>
              </a:rPr>
              <a:t>22 ИЮНЯ 1941  ГОДА ПРИШЛА СТРАШНАЯ ВЕСТЬ О ВТОРЖЕНИИ ФАШИСТСКИХ ЗАХВАТЧИКОВ НА ТЕРРИТОРИЮ СОВЕТСКОГО ГОСУДАРСТВА. ЭТА ФОТОГРАФИЯ  ПЕРЕДАЁТ ТРЕВОГУ И БОЛЬ ВСЕХ ЖИТЕЛЕЙ НАШЕЙ СТРАНЫ. К СОЖАЛЕНИЮ, </a:t>
            </a:r>
            <a:r>
              <a:rPr lang="ru-RU" sz="2000" dirty="0" smtClean="0">
                <a:latin typeface="+mn-lt"/>
              </a:rPr>
              <a:t>ФОТОГРАФИИ </a:t>
            </a:r>
            <a:r>
              <a:rPr lang="ru-RU" sz="2000" dirty="0" smtClean="0">
                <a:latin typeface="+mn-lt"/>
              </a:rPr>
              <a:t>ЖИТЕЛЕЙ РЕУТОВА В ЭТО ВРЕМЯ НЕ СОХРАНИЛИСЬ. ДА И НЕ ДО ФОТОГРАФИЙ БЫЛО…</a:t>
            </a:r>
            <a:endParaRPr lang="ru-RU" sz="2000" dirty="0">
              <a:latin typeface="+mn-lt"/>
            </a:endParaRPr>
          </a:p>
        </p:txBody>
      </p:sp>
      <p:pic>
        <p:nvPicPr>
          <p:cNvPr id="1026" name="Picture 2" descr="C:\Users\Елена\Desktop\война в Реутово\земляки\iM6XDL4O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620689"/>
            <a:ext cx="4850939" cy="3384376"/>
          </a:xfrm>
          <a:prstGeom prst="rect">
            <a:avLst/>
          </a:prstGeom>
          <a:noFill/>
          <a:ln w="76200">
            <a:solidFill>
              <a:schemeClr val="bg2">
                <a:lumMod val="9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Елена\Desktop\70лет победе\картинки о Победе\iP7YQHM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736429"/>
            <a:ext cx="1256987" cy="785617"/>
          </a:xfrm>
          <a:prstGeom prst="rect">
            <a:avLst/>
          </a:prstGeom>
          <a:noFill/>
          <a:ln w="127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73665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1759" y="5013176"/>
            <a:ext cx="8027848" cy="1152128"/>
          </a:xfrm>
          <a:ln w="38100">
            <a:solidFill>
              <a:schemeClr val="accent1">
                <a:lumMod val="75000"/>
              </a:schemeClr>
            </a:solidFill>
          </a:ln>
        </p:spPr>
        <p:txBody>
          <a:bodyPr>
            <a:normAutofit/>
          </a:bodyPr>
          <a:lstStyle/>
          <a:p>
            <a:pPr algn="ctr"/>
            <a:r>
              <a:rPr lang="ru-RU" sz="2000" dirty="0" smtClean="0">
                <a:latin typeface="+mn-lt"/>
              </a:rPr>
              <a:t>ТАК ВЫГЛЯДЕЛА РЕУТОВСКАЯ ФАБРИКА В 30-Е ГОДЫ. ОСНОВНАЯ ЧАСТЬ НАСЕЛЕНИЯ НАШЕГО ГОРОДА РАБОТАЛА ИМЕННО ЗДЕСЬ.</a:t>
            </a:r>
            <a:endParaRPr lang="ru-RU" sz="2000" dirty="0">
              <a:latin typeface="+mn-lt"/>
            </a:endParaRPr>
          </a:p>
        </p:txBody>
      </p:sp>
      <p:pic>
        <p:nvPicPr>
          <p:cNvPr id="18435" name="Picture 3" descr="C:\Users\Елена\Desktop\70лет победе\картинки о Победе\iP7YQHM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736429"/>
            <a:ext cx="1256987" cy="785617"/>
          </a:xfrm>
          <a:prstGeom prst="rect">
            <a:avLst/>
          </a:prstGeom>
          <a:noFill/>
          <a:ln w="127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Елена\Desktop\Фабрика\-фабрика фото\DSC_0313(2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736428"/>
            <a:ext cx="5970918" cy="4060724"/>
          </a:xfrm>
          <a:prstGeom prst="rect">
            <a:avLst/>
          </a:prstGeom>
          <a:noFill/>
          <a:ln w="76200">
            <a:solidFill>
              <a:schemeClr val="tx2">
                <a:lumMod val="50000"/>
                <a:lumOff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50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445224"/>
            <a:ext cx="8424936" cy="720080"/>
          </a:xfrm>
          <a:ln w="38100">
            <a:solidFill>
              <a:schemeClr val="accent1">
                <a:lumMod val="75000"/>
              </a:schemeClr>
            </a:solidFill>
          </a:ln>
        </p:spPr>
        <p:txBody>
          <a:bodyPr>
            <a:noAutofit/>
          </a:bodyPr>
          <a:lstStyle/>
          <a:p>
            <a:pPr algn="ctr"/>
            <a:r>
              <a:rPr lang="ru-RU" sz="2000" dirty="0" smtClean="0">
                <a:latin typeface="+mn-lt"/>
              </a:rPr>
              <a:t>ЗДАНИЕ  КЛУБА ИМЕНИ 7-Й ГОДОВЩИНЫ ОКТЯБРЯ. ОТСЮДА РЕУТОВЦЫ УХОДИЛИ НА ФРОНТ.</a:t>
            </a:r>
            <a:endParaRPr lang="ru-RU" sz="2000" dirty="0">
              <a:latin typeface="+mn-lt"/>
            </a:endParaRPr>
          </a:p>
        </p:txBody>
      </p:sp>
      <p:pic>
        <p:nvPicPr>
          <p:cNvPr id="8194" name="Picture 2" descr="C:\Users\Елена\Desktop\клуб дружба\DSCN315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336" y="908720"/>
            <a:ext cx="8440337" cy="3949511"/>
          </a:xfrm>
          <a:prstGeom prst="rect">
            <a:avLst/>
          </a:prstGeom>
          <a:noFill/>
          <a:ln w="76200">
            <a:solidFill>
              <a:schemeClr val="tx2">
                <a:lumMod val="50000"/>
                <a:lumOff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5168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257" y="4797152"/>
            <a:ext cx="8712968" cy="1368152"/>
          </a:xfrm>
          <a:ln w="38100">
            <a:solidFill>
              <a:schemeClr val="accent1">
                <a:lumMod val="75000"/>
              </a:schemeClr>
            </a:solidFill>
          </a:ln>
        </p:spPr>
        <p:txBody>
          <a:bodyPr>
            <a:noAutofit/>
          </a:bodyPr>
          <a:lstStyle/>
          <a:p>
            <a:pPr algn="ctr"/>
            <a:r>
              <a:rPr lang="ru-RU" sz="2000" dirty="0" smtClean="0">
                <a:latin typeface="+mn-lt"/>
              </a:rPr>
              <a:t>МЕРКУЛОВСКИЙ ПОСЁЛОК, УЛИЦА ВОКЗАЛЬНАЯ. ФОТОГРАФИЯ СДЕЛАНА В 1926 ГОДУ. ИМЕННО ПО ЭТОЙ УЛИЦЕ В 1941 ГОДУ РЕУТОВЧАНЕ  ШЛИ К  ЖЕЛЕЗНОДОРОЖНОЙ СТАНЦИИ И ОТПРАВЛЯЛИСЬ НА ФРОНТ.</a:t>
            </a:r>
            <a:endParaRPr lang="ru-RU" sz="2000" dirty="0">
              <a:latin typeface="+mn-lt"/>
            </a:endParaRPr>
          </a:p>
        </p:txBody>
      </p:sp>
      <p:pic>
        <p:nvPicPr>
          <p:cNvPr id="5122" name="Picture 2" descr="C:\Users\Елена\Desktop\Фабрика\-фабрика фото\DSCN5678 (2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620688"/>
            <a:ext cx="5977909" cy="3888432"/>
          </a:xfrm>
          <a:prstGeom prst="rect">
            <a:avLst/>
          </a:prstGeom>
          <a:noFill/>
          <a:ln w="76200">
            <a:solidFill>
              <a:schemeClr val="tx2">
                <a:lumMod val="50000"/>
                <a:lumOff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Елена\Desktop\70лет победе\картинки о Победе\iP7YQHM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736429"/>
            <a:ext cx="1256987" cy="785617"/>
          </a:xfrm>
          <a:prstGeom prst="rect">
            <a:avLst/>
          </a:prstGeom>
          <a:noFill/>
          <a:ln w="127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088697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5644" y="4797152"/>
            <a:ext cx="8424936" cy="1368152"/>
          </a:xfrm>
          <a:ln w="38100">
            <a:solidFill>
              <a:schemeClr val="accent1">
                <a:lumMod val="75000"/>
              </a:schemeClr>
            </a:solidFill>
          </a:ln>
        </p:spPr>
        <p:txBody>
          <a:bodyPr>
            <a:normAutofit/>
          </a:bodyPr>
          <a:lstStyle/>
          <a:p>
            <a:pPr algn="ctr"/>
            <a:r>
              <a:rPr lang="ru-RU" sz="2000" dirty="0" smtClean="0">
                <a:latin typeface="+mn-lt"/>
              </a:rPr>
              <a:t>В 1941 ГОДУ 1200 ЖЕНЩИН И МУЖЧИН РЕУТОВА УШЛИ НА ЗАЩИТУ РОДИНЫ. ИЗ НИХ БОЛЕЕ 800 ЧЕЛОВЕК БЫЛИ С РЕУТОВСКОЙ ПРЯДИЛЬНОЙ ФАБРИКИ. НА ФОТОГАФИЯХ- ЛИЦА НАШИХ ЗЕМЛЯКОВ, ПОГИБШИХ В ГОДЫ ВОЙНЫ.</a:t>
            </a:r>
            <a:endParaRPr lang="ru-RU" sz="2000" dirty="0">
              <a:latin typeface="+mn-lt"/>
            </a:endParaRPr>
          </a:p>
        </p:txBody>
      </p:sp>
      <p:pic>
        <p:nvPicPr>
          <p:cNvPr id="3074" name="Picture 2" descr="C:\Users\Елена\Desktop\лица войны\погибшие реутовцы\Орловский Константин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644" y="692696"/>
            <a:ext cx="1139949" cy="174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Елена\Desktop\лица войны\погибшие реутовцы\Панков Евгений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692696"/>
            <a:ext cx="1080120" cy="1673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Елена\Desktop\лица войны\погибшие реутовцы\Расторгуев Николай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712681"/>
            <a:ext cx="1170831" cy="1653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Елена\Desktop\лица войны\погибшие реутовцы\Романов Илья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730487"/>
            <a:ext cx="1107927" cy="163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Елена\Desktop\лица войны\погибшие реутовцы\Рыжов Дмитрий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734594"/>
            <a:ext cx="1023626" cy="1631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C:\Users\Елена\Desktop\лица войны\погибшие реутовцы\Самохин Виктор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0913" y="731444"/>
            <a:ext cx="1119600" cy="1634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Елена\Desktop\лица войны\погибшие реутовцы\Самошников Анатолий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32" y="2636912"/>
            <a:ext cx="1139949" cy="1677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C:\Users\Елена\Desktop\лица войны\погибшие реутовцы\Коконина Евгения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8658" y="2636911"/>
            <a:ext cx="1042880" cy="1644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C:\Users\Елена\Desktop\лица войны\погибшие реутовцы\Свирин Алексей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962" y="2636913"/>
            <a:ext cx="1024650" cy="1644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3" name="Picture 11" descr="C:\Users\Елена\Desktop\лица войны\погибшие реутовцы\Степанов Алексей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8968" y="2636911"/>
            <a:ext cx="1214742" cy="1668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C:\Users\Елена\Desktop\лица войны\погибшие реутовцы\Юрченко Артём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3974" y="2643039"/>
            <a:ext cx="1029062" cy="1662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C:\Users\Елена\Desktop\лица войны\погибшие реутовцы\Локтионов Виктор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0913" y="2672963"/>
            <a:ext cx="1119600" cy="1658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222836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4581128"/>
            <a:ext cx="8478688" cy="1584176"/>
          </a:xfrm>
          <a:ln w="38100">
            <a:solidFill>
              <a:schemeClr val="accent1">
                <a:lumMod val="75000"/>
              </a:schemeClr>
            </a:solidFill>
          </a:ln>
        </p:spPr>
        <p:txBody>
          <a:bodyPr>
            <a:noAutofit/>
          </a:bodyPr>
          <a:lstStyle/>
          <a:p>
            <a:pPr algn="ctr"/>
            <a:r>
              <a:rPr lang="ru-RU" sz="2000" dirty="0" smtClean="0">
                <a:latin typeface="+mn-lt"/>
              </a:rPr>
              <a:t>12 ИЮЛЯ 1941 ГОДА </a:t>
            </a:r>
            <a:r>
              <a:rPr lang="ru-RU" sz="2000" dirty="0">
                <a:latin typeface="+mn-lt"/>
              </a:rPr>
              <a:t> </a:t>
            </a:r>
            <a:r>
              <a:rPr lang="ru-RU" sz="2000" dirty="0" smtClean="0">
                <a:latin typeface="+mn-lt"/>
              </a:rPr>
              <a:t>НАЧАЛОСЬ ФОРМИРОВАНИЕ 1-Й РЕУТОВСКОЙ РОТЫ 25 БАЛАШИХИНСКОГО ИСТРЕБИТЕЛЬНОГО БАТАЛЬОНА. КОМАНДИРОМ РОТЫ СТАЛ ЗУБКОВ А.И., ПОЛИТРУКОМ – ФАВОРОВ. БАТАЛЬОН УЧАСТВОВАЛ В СРАЖЕНИЯХ МОСКОВСКОЙ БИТВЫ</a:t>
            </a:r>
            <a:r>
              <a:rPr lang="ru-RU" sz="2000" dirty="0" smtClean="0">
                <a:latin typeface="+mn-lt"/>
              </a:rPr>
              <a:t>.</a:t>
            </a:r>
            <a:endParaRPr lang="ru-RU" sz="2000" dirty="0">
              <a:latin typeface="+mn-lt"/>
            </a:endParaRPr>
          </a:p>
        </p:txBody>
      </p:sp>
      <p:pic>
        <p:nvPicPr>
          <p:cNvPr id="1026" name="Picture 2" descr="C:\Users\Елена\Desktop\война в Реутово\25 истрибительный батальон\DSC_09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819" y="764704"/>
            <a:ext cx="8463317" cy="3453962"/>
          </a:xfrm>
          <a:prstGeom prst="rect">
            <a:avLst/>
          </a:prstGeom>
          <a:noFill/>
          <a:ln w="76200">
            <a:solidFill>
              <a:schemeClr val="tx2">
                <a:lumMod val="50000"/>
                <a:lumOff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9299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755575" y="5085184"/>
            <a:ext cx="8107236" cy="1080120"/>
          </a:xfrm>
          <a:ln w="38100">
            <a:solidFill>
              <a:schemeClr val="accent1">
                <a:lumMod val="75000"/>
              </a:schemeClr>
            </a:solidFill>
          </a:ln>
        </p:spPr>
        <p:txBody>
          <a:bodyPr>
            <a:normAutofit/>
          </a:bodyPr>
          <a:lstStyle/>
          <a:p>
            <a:pPr algn="ctr"/>
            <a:r>
              <a:rPr lang="ru-RU" sz="2000" dirty="0" smtClean="0">
                <a:latin typeface="+mn-lt"/>
              </a:rPr>
              <a:t>7 НОЯБРЯ 1941 ГОДА  БАЛАШИХИНСКИЙ ИСТРЕБИТЕЛЬНЫЙ БАТАЛЬОН ПРИНИМАЛ УЧАСТИЕ В ПАРАДЕ НА КРАСНОЙ ПЛОЩАДИ.</a:t>
            </a:r>
            <a:endParaRPr lang="ru-RU" sz="2000" dirty="0">
              <a:latin typeface="+mn-lt"/>
            </a:endParaRPr>
          </a:p>
        </p:txBody>
      </p:sp>
      <p:pic>
        <p:nvPicPr>
          <p:cNvPr id="1026" name="Picture 2" descr="C:\Users\Елена\Pictures\8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797" y="692695"/>
            <a:ext cx="6343827" cy="4104457"/>
          </a:xfrm>
          <a:prstGeom prst="rect">
            <a:avLst/>
          </a:prstGeom>
          <a:noFill/>
          <a:ln w="76200">
            <a:solidFill>
              <a:schemeClr val="tx2">
                <a:lumMod val="25000"/>
                <a:lumOff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Елена\Desktop\70лет победе\картинки о Победе\iP7YQHM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736429"/>
            <a:ext cx="1256987" cy="785617"/>
          </a:xfrm>
          <a:prstGeom prst="rect">
            <a:avLst/>
          </a:prstGeom>
          <a:noFill/>
          <a:ln w="127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73746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6879" y="4581128"/>
            <a:ext cx="8130480" cy="1584176"/>
          </a:xfrm>
          <a:ln w="38100">
            <a:solidFill>
              <a:schemeClr val="accent1">
                <a:lumMod val="75000"/>
              </a:schemeClr>
            </a:solidFill>
          </a:ln>
        </p:spPr>
        <p:txBody>
          <a:bodyPr>
            <a:noAutofit/>
          </a:bodyPr>
          <a:lstStyle/>
          <a:p>
            <a:pPr algn="ctr"/>
            <a:r>
              <a:rPr lang="ru-RU" sz="2000" dirty="0" smtClean="0">
                <a:latin typeface="+mn-lt"/>
              </a:rPr>
              <a:t>В НАЧАЛЕ ВОЙНЫ В НАШЕМ ГОРОДЕ БЫЛ РАЗВЁРНУТ 250-Й ЗЕНИТНО-АРТИЛЛЕРИЙСКИЙ ПОЛК. ОН ВХОДИЛ В СОСТАВ 1-ГО КОРПУСА ПВО. НА ФОТОГРАФИИ ИЗ АРХИВА  ГРИГОРИЯ ПЕТРОВИЧА АЛЛЕНОВА БОЙЦЫ ПОЛКА, КОТОРЫЕ ЗАЩИЩАЛИ НЕБО МОСКВЫ.</a:t>
            </a:r>
            <a:endParaRPr lang="ru-RU" sz="2000" dirty="0">
              <a:latin typeface="+mn-lt"/>
            </a:endParaRPr>
          </a:p>
        </p:txBody>
      </p:sp>
      <p:pic>
        <p:nvPicPr>
          <p:cNvPr id="2050" name="Picture 2" descr="C:\Users\Елена\Desktop\война в Реутово\250 зенитный полк\DSC_065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692696"/>
            <a:ext cx="6048672" cy="3643750"/>
          </a:xfrm>
          <a:prstGeom prst="rect">
            <a:avLst/>
          </a:prstGeom>
          <a:noFill/>
          <a:ln w="76200">
            <a:solidFill>
              <a:schemeClr val="tx2">
                <a:lumMod val="50000"/>
                <a:lumOff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Елена\Desktop\70лет победе\картинки о Победе\iP7YQHM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736429"/>
            <a:ext cx="1256987" cy="785617"/>
          </a:xfrm>
          <a:prstGeom prst="rect">
            <a:avLst/>
          </a:prstGeom>
          <a:noFill/>
          <a:ln w="127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703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5445224"/>
            <a:ext cx="7920880" cy="720080"/>
          </a:xfrm>
          <a:ln w="38100">
            <a:solidFill>
              <a:schemeClr val="accent1">
                <a:lumMod val="75000"/>
              </a:schemeClr>
            </a:solidFill>
          </a:ln>
        </p:spPr>
        <p:txBody>
          <a:bodyPr>
            <a:normAutofit/>
          </a:bodyPr>
          <a:lstStyle/>
          <a:p>
            <a:pPr algn="ctr"/>
            <a:r>
              <a:rPr lang="ru-RU" sz="2000" dirty="0" smtClean="0">
                <a:latin typeface="+mn-lt"/>
              </a:rPr>
              <a:t>НА ФОТОГРАФИИ 1941 ГОДА МЫ ВИДИМ БОЕВОЙ </a:t>
            </a:r>
            <a:r>
              <a:rPr lang="ru-RU" sz="2000" dirty="0" smtClean="0">
                <a:latin typeface="+mn-lt"/>
              </a:rPr>
              <a:t>РАСЧЁТ</a:t>
            </a:r>
            <a:br>
              <a:rPr lang="ru-RU" sz="2000" dirty="0" smtClean="0">
                <a:latin typeface="+mn-lt"/>
              </a:rPr>
            </a:br>
            <a:r>
              <a:rPr lang="ru-RU" sz="2000" dirty="0" smtClean="0">
                <a:latin typeface="+mn-lt"/>
              </a:rPr>
              <a:t> </a:t>
            </a:r>
            <a:r>
              <a:rPr lang="ru-RU" sz="2000" dirty="0" smtClean="0">
                <a:latin typeface="+mn-lt"/>
              </a:rPr>
              <a:t>250 ЗЕНИТНО – АРТИЛЛЕРИЙСКОГО ПОЛКА.</a:t>
            </a:r>
            <a:endParaRPr lang="ru-RU" sz="2000" dirty="0">
              <a:latin typeface="+mn-lt"/>
            </a:endParaRPr>
          </a:p>
        </p:txBody>
      </p:sp>
      <p:pic>
        <p:nvPicPr>
          <p:cNvPr id="1026" name="Picture 2" descr="C:\Users\Елена\Desktop\война в Реутово\250 зенитный полк\DSC_0002 - копия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659507"/>
            <a:ext cx="6774594" cy="4605219"/>
          </a:xfrm>
          <a:prstGeom prst="rect">
            <a:avLst/>
          </a:prstGeom>
          <a:noFill/>
          <a:ln w="76200">
            <a:solidFill>
              <a:schemeClr val="bg2">
                <a:lumMod val="9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Елена\Desktop\70лет победе\картинки о Победе\iP7YQHM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702444"/>
            <a:ext cx="1165175" cy="728235"/>
          </a:xfrm>
          <a:prstGeom prst="rect">
            <a:avLst/>
          </a:prstGeom>
          <a:noFill/>
          <a:ln w="127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Елена\Desktop\70лет победе\картинки о Победе\iP7YQHM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0548" y="682731"/>
            <a:ext cx="1256987" cy="785617"/>
          </a:xfrm>
          <a:prstGeom prst="rect">
            <a:avLst/>
          </a:prstGeom>
          <a:noFill/>
          <a:ln w="127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025850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1999" y="4581128"/>
            <a:ext cx="8091323" cy="1591072"/>
          </a:xfrm>
          <a:ln w="38100">
            <a:solidFill>
              <a:schemeClr val="accent1">
                <a:lumMod val="75000"/>
              </a:schemeClr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ru-RU" sz="2200" dirty="0" smtClean="0">
                <a:latin typeface="+mn-lt"/>
              </a:rPr>
              <a:t>В 1943 ГОДУ ПОСЛЕ ВЗЯТИЯ СОВЕТСКИМИ ВОЙСКАМИ ГОРОДОВ КУРСК И БЕЛГОРОД БЫЛО ПРИНЯТО РЕШЕНИЕ ПРОИЗВЕСТИ ПЕРВЫЙ ПОБЕДНЫЙ САЛЮТ. В МОСКВЕ В САЛЮТЕ УЧАСТВОВАЛ 250 ЗЕНИТНО – АРТИЛЛЕРИЙСКИЙ ПОЛК.</a:t>
            </a:r>
            <a:endParaRPr lang="ru-RU" sz="2200" dirty="0">
              <a:latin typeface="+mn-lt"/>
            </a:endParaRPr>
          </a:p>
        </p:txBody>
      </p:sp>
      <p:pic>
        <p:nvPicPr>
          <p:cNvPr id="1026" name="Picture 2" descr="C:\Users\Елена\Desktop\война в Реутово\салют\iD82LXM3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820" y="581202"/>
            <a:ext cx="5400601" cy="3750417"/>
          </a:xfrm>
          <a:prstGeom prst="rect">
            <a:avLst/>
          </a:prstGeom>
          <a:noFill/>
          <a:ln w="76200">
            <a:solidFill>
              <a:schemeClr val="bg2">
                <a:lumMod val="9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Елена\Desktop\70лет победе\картинки о Победе\iP7YQHM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736429"/>
            <a:ext cx="1256987" cy="785617"/>
          </a:xfrm>
          <a:prstGeom prst="rect">
            <a:avLst/>
          </a:prstGeom>
          <a:noFill/>
          <a:ln w="127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08059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1999" y="4581128"/>
            <a:ext cx="8058473" cy="1591072"/>
          </a:xfrm>
          <a:ln w="38100">
            <a:solidFill>
              <a:schemeClr val="accent1">
                <a:lumMod val="75000"/>
              </a:schemeClr>
            </a:solidFill>
          </a:ln>
        </p:spPr>
        <p:txBody>
          <a:bodyPr>
            <a:noAutofit/>
          </a:bodyPr>
          <a:lstStyle/>
          <a:p>
            <a:pPr algn="ctr"/>
            <a:r>
              <a:rPr lang="ru-RU" sz="2000" dirty="0" smtClean="0">
                <a:latin typeface="+mn-lt"/>
              </a:rPr>
              <a:t>В ИЮНЕ 1943 ГОДА НА БАЗЕ 250 ЗЕНИТНО – АРТИЛЛЕРИЙСКОГО ПОЛКА БЫЛА СФОРМИРОВАНА 52 ЗЕНИТНО – АРТИЛЛЕРИЙСКАЯ ДИВИЗИЯ, В СОСТАВ КОТОРОЙ ВОШЛИ 3 ПОЛКА – 1735, 1737, И 1743. </a:t>
            </a:r>
            <a:r>
              <a:rPr lang="ru-RU" sz="2000" dirty="0">
                <a:latin typeface="+mn-lt"/>
              </a:rPr>
              <a:t> </a:t>
            </a:r>
            <a:r>
              <a:rPr lang="ru-RU" sz="2000" dirty="0" smtClean="0">
                <a:latin typeface="+mn-lt"/>
              </a:rPr>
              <a:t>ВОЕВАЛИ В ДИВИЗИИ И РЕУТОВЦЫ.</a:t>
            </a:r>
            <a:endParaRPr lang="ru-RU" sz="2000" dirty="0">
              <a:latin typeface="+mn-lt"/>
            </a:endParaRPr>
          </a:p>
        </p:txBody>
      </p:sp>
      <p:pic>
        <p:nvPicPr>
          <p:cNvPr id="2050" name="Picture 2" descr="C:\Users\Елена\Desktop\война в Реутово\250 зенитный полк\DSC_0920 - копия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5" y="620688"/>
            <a:ext cx="5400599" cy="3754267"/>
          </a:xfrm>
          <a:prstGeom prst="rect">
            <a:avLst/>
          </a:prstGeom>
          <a:noFill/>
          <a:ln w="76200">
            <a:solidFill>
              <a:schemeClr val="bg2">
                <a:lumMod val="9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Елена\Desktop\70лет победе\картинки о Победе\iP7YQHM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736429"/>
            <a:ext cx="1256987" cy="785617"/>
          </a:xfrm>
          <a:prstGeom prst="rect">
            <a:avLst/>
          </a:prstGeom>
          <a:noFill/>
          <a:ln w="127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710171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9" y="4293096"/>
            <a:ext cx="8712968" cy="1872207"/>
          </a:xfrm>
          <a:ln w="38100">
            <a:solidFill>
              <a:schemeClr val="accent1">
                <a:lumMod val="75000"/>
              </a:schemeClr>
            </a:solidFill>
          </a:ln>
        </p:spPr>
        <p:txBody>
          <a:bodyPr>
            <a:noAutofit/>
          </a:bodyPr>
          <a:lstStyle/>
          <a:p>
            <a:pPr algn="ctr"/>
            <a:r>
              <a:rPr lang="ru-RU" sz="2000" dirty="0" smtClean="0">
                <a:latin typeface="+mn-lt"/>
              </a:rPr>
              <a:t>НАШИ ЗЕМЛЯКИ ВОШЛИ В СОСТАВ РЕУТОВСКОЙ РОТЫ 2-Й ДИВИЗИИ НАРОДНОГО ОПОЛЧЕНИЯ. НА СЕГОДНЯ ИЗВЕСТНЫ ЛИШЬ НЕКОТОРЫЕ ФАМИЛИИ ОПОЛЧЕНЦЕВ ИЗ РЕУТОВА, КОТОРЫЕ  ГЕРОИЧЕСКИ СРАЖАЛИСЬ ПОД  МОСКВОЙ. К СОЖАЛЕНИЮ, ФОТОГРАФИИ РОТЫ НЕ СОХРАНИЛИСЬ. ЭТИ ФОТОГРАФИИ ОПОЛЧЕНЦЕВ  ВЗЯТЫ В ИНТЕРНЕТЕ.</a:t>
            </a:r>
            <a:endParaRPr lang="ru-RU" sz="2000" dirty="0">
              <a:latin typeface="+mn-lt"/>
            </a:endParaRPr>
          </a:p>
        </p:txBody>
      </p:sp>
      <p:pic>
        <p:nvPicPr>
          <p:cNvPr id="4098" name="Picture 2" descr="C:\Users\Елена\Desktop\война в Реутово\ополчение\2ghaw6f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764704"/>
            <a:ext cx="3652826" cy="3355504"/>
          </a:xfrm>
          <a:prstGeom prst="rect">
            <a:avLst/>
          </a:prstGeom>
          <a:noFill/>
          <a:ln w="76200">
            <a:solidFill>
              <a:schemeClr val="bg2">
                <a:lumMod val="9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Елена\Desktop\война в Реутово\ополчение\iJOCJMUU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5" y="764704"/>
            <a:ext cx="4406896" cy="3355504"/>
          </a:xfrm>
          <a:prstGeom prst="rect">
            <a:avLst/>
          </a:prstGeom>
          <a:noFill/>
          <a:ln w="76200">
            <a:solidFill>
              <a:schemeClr val="bg2">
                <a:lumMod val="9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76759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60032" y="4653135"/>
            <a:ext cx="4104456" cy="1516391"/>
          </a:xfrm>
          <a:ln w="38100">
            <a:solidFill>
              <a:schemeClr val="accent1">
                <a:lumMod val="75000"/>
              </a:schemeClr>
            </a:solidFill>
          </a:ln>
        </p:spPr>
        <p:txBody>
          <a:bodyPr>
            <a:normAutofit/>
          </a:bodyPr>
          <a:lstStyle/>
          <a:p>
            <a:pPr algn="ctr"/>
            <a:r>
              <a:rPr lang="ru-RU" sz="2000" dirty="0" smtClean="0">
                <a:latin typeface="+mn-lt"/>
              </a:rPr>
              <a:t>А ЭТО - ФАБРИЧНАЯ ТРУБА.  ЕЁ «ГОЛОС» НАПОМИНАЛ РАБОТНИКАМ О НАЧАЛЕ СМЕНЫ.</a:t>
            </a:r>
            <a:endParaRPr lang="ru-RU" sz="2000" dirty="0">
              <a:latin typeface="+mn-lt"/>
            </a:endParaRPr>
          </a:p>
        </p:txBody>
      </p:sp>
      <p:pic>
        <p:nvPicPr>
          <p:cNvPr id="1026" name="Picture 2" descr="C:\Users\Елена\Desktop\Фабрика\-фабрика фото\DSC_00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836712"/>
            <a:ext cx="3573186" cy="5337720"/>
          </a:xfrm>
          <a:prstGeom prst="rect">
            <a:avLst/>
          </a:prstGeom>
          <a:noFill/>
          <a:ln w="76200">
            <a:solidFill>
              <a:schemeClr val="tx2">
                <a:lumMod val="50000"/>
                <a:lumOff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Елена\Desktop\70лет победе\картинки о Победе\iP7YQHM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736429"/>
            <a:ext cx="1256987" cy="785617"/>
          </a:xfrm>
          <a:prstGeom prst="rect">
            <a:avLst/>
          </a:prstGeom>
          <a:noFill/>
          <a:ln w="127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912792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4509120"/>
            <a:ext cx="8208912" cy="1656184"/>
          </a:xfrm>
          <a:ln w="38100">
            <a:solidFill>
              <a:schemeClr val="accent1">
                <a:lumMod val="75000"/>
              </a:schemeClr>
            </a:solidFill>
          </a:ln>
        </p:spPr>
        <p:txBody>
          <a:bodyPr>
            <a:noAutofit/>
          </a:bodyPr>
          <a:lstStyle/>
          <a:p>
            <a:pPr algn="ctr"/>
            <a:r>
              <a:rPr lang="ru-RU" sz="2000" dirty="0" smtClean="0">
                <a:latin typeface="+mn-lt"/>
              </a:rPr>
              <a:t>В ГОДЫ ВОЙНЫ В НАШЕМ ГОРОДЕ БЫЛИ РАЗМЕЩЕНЫ 2 ГОСПИТАЛЯ. НА ФОТОГРАФИИ -  ГРУППА ВРАЧЕЙ И МЕДСЕСТЁР ГОРОДА РЕУТОВА В ГОДЫ ВОЙНЫ. В ПЕРВОМ РЯДУ, ВТОРАЯ СПРАВА – ХИРУРГ БУТКЕВИЧ Г.А. ВО ВТОРОМ РЯДУ СЛЕВА – НАЧАЛЬНИК ГОСПИТАЛЯ ФОМЕНКОВ М.С. </a:t>
            </a:r>
            <a:endParaRPr lang="ru-RU" sz="2000" dirty="0">
              <a:latin typeface="+mn-lt"/>
            </a:endParaRPr>
          </a:p>
        </p:txBody>
      </p:sp>
      <p:pic>
        <p:nvPicPr>
          <p:cNvPr id="14338" name="Picture 2" descr="C:\Users\Елена\Desktop\война в Реутово\госпиталь\DSC_072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697831"/>
            <a:ext cx="5010471" cy="3628183"/>
          </a:xfrm>
          <a:prstGeom prst="rect">
            <a:avLst/>
          </a:prstGeom>
          <a:noFill/>
          <a:ln w="76200">
            <a:solidFill>
              <a:schemeClr val="tx2">
                <a:lumMod val="50000"/>
                <a:lumOff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Елена\Desktop\70лет победе\картинки о Победе\iP7YQHM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736429"/>
            <a:ext cx="1256987" cy="785617"/>
          </a:xfrm>
          <a:prstGeom prst="rect">
            <a:avLst/>
          </a:prstGeom>
          <a:noFill/>
          <a:ln w="127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0716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2000" y="4797152"/>
            <a:ext cx="8130480" cy="1368152"/>
          </a:xfrm>
          <a:ln w="38100">
            <a:solidFill>
              <a:schemeClr val="accent1">
                <a:lumMod val="75000"/>
              </a:schemeClr>
            </a:solidFill>
          </a:ln>
        </p:spPr>
        <p:txBody>
          <a:bodyPr>
            <a:normAutofit/>
          </a:bodyPr>
          <a:lstStyle/>
          <a:p>
            <a:pPr algn="ctr"/>
            <a:r>
              <a:rPr lang="ru-RU" sz="2000" dirty="0" smtClean="0">
                <a:latin typeface="+mn-lt"/>
              </a:rPr>
              <a:t>НА ФОТОГРАФИИ – ВРАЧИ И ПАЦИЕНТЫ РЕУТОВСКОГО ГОСПИТАЛЯ. СОХРАНИЛОСЬ ВСЕГО НЕСКОЛЬКО ФОТОГРАФИЙ, СДЕЛАННЫХ В НАШЕМ ГОРОДЕ ВО ВРЕМЯ ВОЙНЫ. ВСЕ ОНИ  БЕРЕЖНО ХРАНЯТСЯ В ГОРОДСКОМ МУЗЕЕ,</a:t>
            </a:r>
            <a:endParaRPr lang="ru-RU" sz="2000" dirty="0">
              <a:latin typeface="+mn-lt"/>
            </a:endParaRPr>
          </a:p>
        </p:txBody>
      </p:sp>
      <p:pic>
        <p:nvPicPr>
          <p:cNvPr id="13314" name="Picture 2" descr="C:\Users\Елена\Desktop\война в Реутово\госпиталь\DSC_062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549" y="684964"/>
            <a:ext cx="6303033" cy="3883944"/>
          </a:xfrm>
          <a:prstGeom prst="rect">
            <a:avLst/>
          </a:prstGeom>
          <a:noFill/>
          <a:ln w="76200">
            <a:solidFill>
              <a:schemeClr val="tx2">
                <a:lumMod val="50000"/>
                <a:lumOff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Елена\Desktop\70лет победе\картинки о Победе\iP7YQHM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736429"/>
            <a:ext cx="1256987" cy="785617"/>
          </a:xfrm>
          <a:prstGeom prst="rect">
            <a:avLst/>
          </a:prstGeom>
          <a:noFill/>
          <a:ln w="127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7695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79303" y="5445224"/>
            <a:ext cx="8059425" cy="720080"/>
          </a:xfrm>
          <a:ln w="38100">
            <a:solidFill>
              <a:schemeClr val="accent1">
                <a:lumMod val="75000"/>
              </a:schemeClr>
            </a:solidFill>
          </a:ln>
        </p:spPr>
        <p:txBody>
          <a:bodyPr>
            <a:normAutofit/>
          </a:bodyPr>
          <a:lstStyle/>
          <a:p>
            <a:pPr algn="ctr"/>
            <a:r>
              <a:rPr lang="ru-RU" sz="2000" dirty="0" smtClean="0">
                <a:latin typeface="+mn-lt"/>
              </a:rPr>
              <a:t>НА ФОТОГРАФИИ – ВРАЧИ И МЕДИЦИНСКИЙ ПЕРСОНАЛ ГОСПИТАЛЯ В РЕУТОВО.</a:t>
            </a:r>
            <a:endParaRPr lang="ru-RU" sz="2000" dirty="0">
              <a:latin typeface="+mn-lt"/>
            </a:endParaRPr>
          </a:p>
        </p:txBody>
      </p:sp>
      <p:pic>
        <p:nvPicPr>
          <p:cNvPr id="15362" name="Picture 2" descr="C:\Users\Елена\Desktop\война в Реутово\госпиталь\DSC_072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5" y="784298"/>
            <a:ext cx="6382920" cy="4372894"/>
          </a:xfrm>
          <a:prstGeom prst="rect">
            <a:avLst/>
          </a:prstGeom>
          <a:noFill/>
          <a:ln w="76200">
            <a:solidFill>
              <a:schemeClr val="tx2">
                <a:lumMod val="50000"/>
                <a:lumOff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Елена\Desktop\70лет победе\картинки о Победе\iP7YQHM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736429"/>
            <a:ext cx="1256987" cy="785617"/>
          </a:xfrm>
          <a:prstGeom prst="rect">
            <a:avLst/>
          </a:prstGeom>
          <a:noFill/>
          <a:ln w="127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278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5013176"/>
            <a:ext cx="7914456" cy="1152128"/>
          </a:xfrm>
          <a:ln w="38100">
            <a:solidFill>
              <a:schemeClr val="accent1">
                <a:lumMod val="75000"/>
              </a:schemeClr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ru-RU" sz="2400" dirty="0" smtClean="0">
                <a:latin typeface="+mn-lt"/>
              </a:rPr>
              <a:t>ЭТА ФОТОГРАФИЯ СДЕЛАНА В 1942 ГОДУ. НА НЕЙ МЫ ВИДИМ СЕКРЕТАРЯ РАЙОННОГО КОМИТЕТА</a:t>
            </a:r>
            <a:br>
              <a:rPr lang="ru-RU" sz="2400" dirty="0" smtClean="0">
                <a:latin typeface="+mn-lt"/>
              </a:rPr>
            </a:br>
            <a:r>
              <a:rPr lang="ru-RU" sz="2400" dirty="0" smtClean="0">
                <a:latin typeface="+mn-lt"/>
              </a:rPr>
              <a:t> ЗИМИЧЕВУ В.В. СРЕДИ РАНЕНЫХ В ЭВАКОГОСПИТАЛЕ.</a:t>
            </a:r>
            <a:endParaRPr lang="ru-RU" sz="2400" dirty="0">
              <a:latin typeface="+mn-lt"/>
            </a:endParaRPr>
          </a:p>
        </p:txBody>
      </p:sp>
      <p:pic>
        <p:nvPicPr>
          <p:cNvPr id="16386" name="Picture 2" descr="C:\Users\Елена\Desktop\война в Реутово\госпиталь\DSC_062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3" y="692696"/>
            <a:ext cx="5772299" cy="4032448"/>
          </a:xfrm>
          <a:prstGeom prst="rect">
            <a:avLst/>
          </a:prstGeom>
          <a:noFill/>
          <a:ln w="76200">
            <a:solidFill>
              <a:schemeClr val="tx2">
                <a:lumMod val="50000"/>
                <a:lumOff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Елена\Desktop\70лет победе\картинки о Победе\iP7YQHM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736429"/>
            <a:ext cx="1256987" cy="785617"/>
          </a:xfrm>
          <a:prstGeom prst="rect">
            <a:avLst/>
          </a:prstGeom>
          <a:noFill/>
          <a:ln w="127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391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5085184"/>
            <a:ext cx="8218241" cy="1080120"/>
          </a:xfrm>
          <a:ln w="38100">
            <a:solidFill>
              <a:schemeClr val="accent1">
                <a:lumMod val="75000"/>
              </a:schemeClr>
            </a:solidFill>
          </a:ln>
        </p:spPr>
        <p:txBody>
          <a:bodyPr>
            <a:normAutofit/>
          </a:bodyPr>
          <a:lstStyle/>
          <a:p>
            <a:pPr algn="ctr"/>
            <a:r>
              <a:rPr lang="ru-RU" sz="2000" dirty="0" smtClean="0">
                <a:latin typeface="+mn-lt"/>
              </a:rPr>
              <a:t>НА ФОТОГРАФИИ -  УЧЕНИЦЫ СТАРШИХ КЛАССОВ РЕУТОВСКОЙ «КАМЕННОЙ» ШКОЛЫ. ПОСЛЕ УРОКОВ ДЕВУШКИ ПОМОГАЛИ РАНЕНЫМ В ГОСПИТАЛЕ.</a:t>
            </a:r>
            <a:endParaRPr lang="ru-RU" sz="2000" dirty="0">
              <a:latin typeface="+mn-lt"/>
            </a:endParaRPr>
          </a:p>
        </p:txBody>
      </p:sp>
      <p:pic>
        <p:nvPicPr>
          <p:cNvPr id="10242" name="Picture 2" descr="C:\Users\Елена\Desktop\война в Реутово\госпиталь\DSC_029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64" y="908720"/>
            <a:ext cx="5040559" cy="3671610"/>
          </a:xfrm>
          <a:prstGeom prst="rect">
            <a:avLst/>
          </a:prstGeom>
          <a:noFill/>
          <a:ln w="76200">
            <a:solidFill>
              <a:schemeClr val="tx2">
                <a:lumMod val="50000"/>
                <a:lumOff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Елена\Desktop\30 годы\Поколение 30-х годов фото\DSC_00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6456" y="908719"/>
            <a:ext cx="1070406" cy="1599001"/>
          </a:xfrm>
          <a:prstGeom prst="rect">
            <a:avLst/>
          </a:prstGeom>
          <a:noFill/>
          <a:ln w="38100">
            <a:solidFill>
              <a:schemeClr val="bg2">
                <a:lumMod val="9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Елена\Desktop\30 годы\Поколение 30-х годов фото\DSC_002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0772" y="908720"/>
            <a:ext cx="1127410" cy="1599000"/>
          </a:xfrm>
          <a:prstGeom prst="rect">
            <a:avLst/>
          </a:prstGeom>
          <a:noFill/>
          <a:ln w="38100">
            <a:solidFill>
              <a:schemeClr val="bg2">
                <a:lumMod val="9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Елена\Desktop\30 годы\Поколение 30-х годов фото\DSC_001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342502" y="2993305"/>
            <a:ext cx="1014754" cy="1586396"/>
          </a:xfrm>
          <a:prstGeom prst="rect">
            <a:avLst/>
          </a:prstGeom>
          <a:noFill/>
          <a:ln w="28575">
            <a:solidFill>
              <a:schemeClr val="tx2">
                <a:lumMod val="25000"/>
                <a:lumOff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Елена\Desktop\30 годы\Поколение 30-х годов фото\DSC_006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4827" y="3022922"/>
            <a:ext cx="1034357" cy="1557408"/>
          </a:xfrm>
          <a:prstGeom prst="rect">
            <a:avLst/>
          </a:prstGeom>
          <a:noFill/>
          <a:ln w="38100">
            <a:solidFill>
              <a:schemeClr val="bg2">
                <a:lumMod val="9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8453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4293096"/>
            <a:ext cx="7914456" cy="1872208"/>
          </a:xfrm>
          <a:ln w="38100">
            <a:solidFill>
              <a:schemeClr val="accent1">
                <a:lumMod val="75000"/>
              </a:schemeClr>
            </a:solidFill>
          </a:ln>
        </p:spPr>
        <p:txBody>
          <a:bodyPr>
            <a:noAutofit/>
          </a:bodyPr>
          <a:lstStyle/>
          <a:p>
            <a:pPr algn="ctr"/>
            <a:r>
              <a:rPr lang="ru-RU" sz="2000" dirty="0" smtClean="0">
                <a:latin typeface="+mn-lt"/>
              </a:rPr>
              <a:t>В ОКТЯБРЕ 1941 ГОДА НАЧАЛАСЬ МОБИЛИЗАЦИЯ НАСЕЛЕНИЯ НА СТРОИТЕЛЬСТВО ОБОРОНИТЕЛЬНЫХ РУБЕЖЕЙ ВОКРУГ МОСКВЫ. ВСЕГО В ОТРЯДЕ БЫЛО 700 ЧЕЛОВЕК.  НА ФОТОГРАФИИ 1941 ГОДА – СРОИТЕЛЬСТВО ОБОРОНИТЕЛЬНЫХ СООРУЖЕНИЙ В РАЙОНЕ СТАНЦИИ УДЕЛЬНАЯ РАМЕНСКОГО РАЙОНА.</a:t>
            </a:r>
            <a:endParaRPr lang="ru-RU" sz="2000" dirty="0">
              <a:latin typeface="+mn-lt"/>
            </a:endParaRPr>
          </a:p>
        </p:txBody>
      </p:sp>
      <p:pic>
        <p:nvPicPr>
          <p:cNvPr id="2050" name="Picture 2" descr="C:\Users\Елена\Desktop\война в Реутово\строительство оборонительных сооружений\DSC_098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617369"/>
            <a:ext cx="5112568" cy="3447210"/>
          </a:xfrm>
          <a:prstGeom prst="rect">
            <a:avLst/>
          </a:prstGeom>
          <a:noFill/>
          <a:ln w="76200">
            <a:solidFill>
              <a:schemeClr val="tx2">
                <a:lumMod val="25000"/>
                <a:lumOff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Елена\Desktop\70лет победе\картинки о Победе\iP7YQHM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736429"/>
            <a:ext cx="1256987" cy="785617"/>
          </a:xfrm>
          <a:prstGeom prst="rect">
            <a:avLst/>
          </a:prstGeom>
          <a:noFill/>
          <a:ln w="127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667611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2000" y="4941168"/>
            <a:ext cx="7986464" cy="1231032"/>
          </a:xfrm>
          <a:ln w="38100">
            <a:solidFill>
              <a:schemeClr val="accent1">
                <a:lumMod val="75000"/>
              </a:schemeClr>
            </a:solidFill>
          </a:ln>
        </p:spPr>
        <p:txBody>
          <a:bodyPr>
            <a:noAutofit/>
          </a:bodyPr>
          <a:lstStyle/>
          <a:p>
            <a:pPr algn="ctr"/>
            <a:r>
              <a:rPr lang="ru-RU" sz="1800" dirty="0" smtClean="0">
                <a:latin typeface="+mn-lt"/>
              </a:rPr>
              <a:t>ТАК СТРОИЛИСЬ ОБОРОНИТЕЛЬНЫЕ УКРЕПЛЕНИЯ. ЭТА ФОТОГРАФИЯ ВЗЯТА В ИНТЕРНЕТЕ, НО ОНА ОЧЕНЬ ТОЧНО ПОКАЗЫВАЕТ ТИТАНИЧЕСКИЙ ТРУД </a:t>
            </a:r>
            <a:r>
              <a:rPr lang="ru-RU" sz="1800" dirty="0" smtClean="0">
                <a:latin typeface="+mn-lt"/>
              </a:rPr>
              <a:t>ЖЕНЩИН, СТАРИКОВ </a:t>
            </a:r>
            <a:r>
              <a:rPr lang="ru-RU" sz="1800" dirty="0" smtClean="0">
                <a:latin typeface="+mn-lt"/>
              </a:rPr>
              <a:t>И ПОДРОСТКОВ В ТЫЛУ ВРАГА.</a:t>
            </a:r>
            <a:endParaRPr lang="ru-RU" sz="1800" dirty="0">
              <a:latin typeface="+mn-lt"/>
            </a:endParaRPr>
          </a:p>
        </p:txBody>
      </p:sp>
      <p:pic>
        <p:nvPicPr>
          <p:cNvPr id="1026" name="Picture 2" descr="C:\Users\Елена\Desktop\война в Реутово\строительство оборонительных сооружений\images (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935" y="620688"/>
            <a:ext cx="6126330" cy="4166806"/>
          </a:xfrm>
          <a:prstGeom prst="rect">
            <a:avLst/>
          </a:prstGeom>
          <a:noFill/>
          <a:ln w="76200">
            <a:solidFill>
              <a:schemeClr val="tx2">
                <a:lumMod val="25000"/>
                <a:lumOff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Елена\Desktop\70лет победе\картинки о Победе\iP7YQHM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736429"/>
            <a:ext cx="1256987" cy="785617"/>
          </a:xfrm>
          <a:prstGeom prst="rect">
            <a:avLst/>
          </a:prstGeom>
          <a:noFill/>
          <a:ln w="127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544512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1999" y="4509120"/>
            <a:ext cx="7972253" cy="1656184"/>
          </a:xfrm>
          <a:ln w="38100">
            <a:solidFill>
              <a:schemeClr val="accent1">
                <a:lumMod val="75000"/>
              </a:schemeClr>
            </a:solidFill>
          </a:ln>
        </p:spPr>
        <p:txBody>
          <a:bodyPr>
            <a:normAutofit/>
          </a:bodyPr>
          <a:lstStyle/>
          <a:p>
            <a:pPr algn="ctr"/>
            <a:r>
              <a:rPr lang="ru-RU" sz="2000" dirty="0" smtClean="0">
                <a:latin typeface="+mn-lt"/>
              </a:rPr>
              <a:t>НА ЭТОЙ УНИКАЛЬНОЙ ФОТОГРАФИИ, КОТОРАЯ ХРАНИТСЯ В ГОРОДСКОМ  МУЗЕЕ, ЖИТЕЛИ ВОЕННОГО РЕУТОВА, ТОЧНЕЕ, ЖЕНЩИНЫ НАШЕГО ГОРОДА. ОНИ ПРОВОДИЛИ СВОИХ МУЖЕЙ И ДЕТЕЙ НА ФРОНТ, А САМИ </a:t>
            </a:r>
            <a:r>
              <a:rPr lang="ru-RU" sz="2000" dirty="0" smtClean="0">
                <a:latin typeface="+mn-lt"/>
              </a:rPr>
              <a:t>РАБОТАЛИ РАДИ ПОБЕДЫ, </a:t>
            </a:r>
            <a:r>
              <a:rPr lang="ru-RU" sz="2000" dirty="0" smtClean="0">
                <a:latin typeface="+mn-lt"/>
              </a:rPr>
              <a:t>НЕ ПОКЛАДАЯ </a:t>
            </a:r>
            <a:r>
              <a:rPr lang="ru-RU" sz="2000" dirty="0" smtClean="0">
                <a:latin typeface="+mn-lt"/>
              </a:rPr>
              <a:t>РУК.</a:t>
            </a:r>
            <a:endParaRPr lang="ru-RU" sz="2000" dirty="0">
              <a:latin typeface="+mn-lt"/>
            </a:endParaRPr>
          </a:p>
        </p:txBody>
      </p:sp>
      <p:pic>
        <p:nvPicPr>
          <p:cNvPr id="3074" name="Picture 2" descr="C:\Users\Елена\Desktop\война в Реутово\земляки\DSC_0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7" y="692696"/>
            <a:ext cx="5400600" cy="3522841"/>
          </a:xfrm>
          <a:prstGeom prst="rect">
            <a:avLst/>
          </a:prstGeom>
          <a:noFill/>
          <a:ln w="76200">
            <a:solidFill>
              <a:schemeClr val="bg2">
                <a:lumMod val="9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Елена\Desktop\70лет победе\картинки о Победе\iP7YQHM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736429"/>
            <a:ext cx="1256987" cy="785617"/>
          </a:xfrm>
          <a:prstGeom prst="rect">
            <a:avLst/>
          </a:prstGeom>
          <a:noFill/>
          <a:ln w="127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532917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Елена\Desktop\рабочие материалы\imag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620688"/>
            <a:ext cx="3079491" cy="2160240"/>
          </a:xfrm>
          <a:prstGeom prst="rect">
            <a:avLst/>
          </a:prstGeom>
          <a:noFill/>
          <a:ln w="76200">
            <a:solidFill>
              <a:schemeClr val="accent2">
                <a:lumMod val="40000"/>
                <a:lumOff val="6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Елена\Desktop\рабочие материалы\images7M4PJ0OW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404" y="3068960"/>
            <a:ext cx="3040862" cy="2016224"/>
          </a:xfrm>
          <a:prstGeom prst="rect">
            <a:avLst/>
          </a:prstGeom>
          <a:noFill/>
          <a:ln w="76200">
            <a:solidFill>
              <a:schemeClr val="accent2">
                <a:lumMod val="40000"/>
                <a:lumOff val="6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363404" y="5301208"/>
            <a:ext cx="8580006" cy="868997"/>
          </a:xfrm>
          <a:prstGeom prst="rect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txBody>
          <a:bodyPr vert="horz" lIns="91440" tIns="45720" rIns="91440" bIns="45720" rtlCol="0" anchor="b" anchorCtr="0">
            <a:normAutofit fontScale="9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000" dirty="0" smtClean="0">
                <a:latin typeface="+mn-lt"/>
              </a:rPr>
              <a:t>НА ФАБРИКЕ СТАЛИ ВЫПУСКАТЬ МОКРУЮ ПРЯЖУ ДЛЯ ИЗГОТОВЛЕНИЯ ПАРАШЮТНЫХ СТРОП, ПРЯДИЛЬЩИКИ ШИЛИ СОЛДАТСКОЕ БЕЛЬЁ.</a:t>
            </a:r>
            <a:endParaRPr lang="ru-RU" sz="2000" dirty="0">
              <a:latin typeface="+mn-lt"/>
            </a:endParaRPr>
          </a:p>
        </p:txBody>
      </p:sp>
      <p:pic>
        <p:nvPicPr>
          <p:cNvPr id="2053" name="Picture 5" descr="C:\Users\Елена\Desktop\рабочие материалы\images5LRK7TFY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5426" y="2257114"/>
            <a:ext cx="2287984" cy="2908844"/>
          </a:xfrm>
          <a:prstGeom prst="rect">
            <a:avLst/>
          </a:prstGeom>
          <a:noFill/>
          <a:ln w="76200">
            <a:solidFill>
              <a:schemeClr val="accent2">
                <a:lumMod val="40000"/>
                <a:lumOff val="6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Елена\Desktop\рабочие материалы\iF3BD0Q3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669326"/>
            <a:ext cx="2598719" cy="2725929"/>
          </a:xfrm>
          <a:prstGeom prst="rect">
            <a:avLst/>
          </a:prstGeom>
          <a:noFill/>
          <a:ln w="76200">
            <a:solidFill>
              <a:schemeClr val="accent2">
                <a:lumMod val="40000"/>
                <a:lumOff val="6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Елена\Desktop\70лет победе\картинки о Победе\iP7YQHM0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425" y="631063"/>
            <a:ext cx="1256987" cy="785617"/>
          </a:xfrm>
          <a:prstGeom prst="rect">
            <a:avLst/>
          </a:prstGeom>
          <a:noFill/>
          <a:ln w="127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986212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827584" y="4653136"/>
            <a:ext cx="8058472" cy="1512168"/>
          </a:xfrm>
          <a:prstGeom prst="rect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txBody>
          <a:bodyPr>
            <a:normAutofit fontScale="925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800" dirty="0" smtClean="0">
                <a:latin typeface="+mn-lt"/>
              </a:rPr>
              <a:t>РАБОЧИЕ ФАБРИКИ СОБИРАЛИ  ВЕЩИ И ПОДАРКИ ДЛЯ ВОИНОВ .В 1942 ГОДУ В АДРЕС ДЕЙСТВУЮЩЕЙ АРМИИ БЫЛО ОТПРАВЛЕНО 200 ИНДИВИДУАЛЬНЫХ ПОСЫЛОК. В НИХ БЫЛИ ВЛОЖЕНЫ БРИТВЕННЫЕ ПРИБОРЫ, МЫЛО, НОСОВЫЕ ПЛАТКИ, НОСКИ, БЛОКНОТЫ, ПИСЬМА ДЕВУШЕК</a:t>
            </a:r>
          </a:p>
          <a:p>
            <a:pPr algn="ctr"/>
            <a:r>
              <a:rPr lang="ru-RU" sz="1800" dirty="0" smtClean="0">
                <a:latin typeface="+mn-lt"/>
              </a:rPr>
              <a:t> И РИСУНКИ ВОСПИТАННИКОВ ДЕТСКИХ САДОВ №</a:t>
            </a:r>
            <a:r>
              <a:rPr lang="ru-RU" sz="1800" dirty="0" smtClean="0">
                <a:latin typeface="+mn-lt"/>
              </a:rPr>
              <a:t>18 И </a:t>
            </a:r>
            <a:r>
              <a:rPr lang="ru-RU" sz="1800" dirty="0" smtClean="0">
                <a:latin typeface="+mn-lt"/>
              </a:rPr>
              <a:t>№ 22..</a:t>
            </a:r>
            <a:endParaRPr lang="ru-RU" sz="1800" dirty="0">
              <a:latin typeface="+mn-lt"/>
            </a:endParaRPr>
          </a:p>
        </p:txBody>
      </p:sp>
      <p:pic>
        <p:nvPicPr>
          <p:cNvPr id="2050" name="Picture 2" descr="C:\Users\Елена\Desktop\рабочие материалы\iMZ3JIRV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558" y="692696"/>
            <a:ext cx="5508612" cy="3672408"/>
          </a:xfrm>
          <a:prstGeom prst="rect">
            <a:avLst/>
          </a:prstGeom>
          <a:noFill/>
          <a:ln w="76200">
            <a:solidFill>
              <a:schemeClr val="accent2">
                <a:lumMod val="40000"/>
                <a:lumOff val="6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Елена\Desktop\рабочие материалы\1327652183_00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4528" y="805880"/>
            <a:ext cx="2122684" cy="1440160"/>
          </a:xfrm>
          <a:prstGeom prst="rect">
            <a:avLst/>
          </a:prstGeom>
          <a:noFill/>
          <a:ln w="76200">
            <a:solidFill>
              <a:schemeClr val="accent2">
                <a:lumMod val="40000"/>
                <a:lumOff val="6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Елена\Desktop\рабочие материалы\1b1e96627ff23ab5c23cf45877d0921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2426" y="2656765"/>
            <a:ext cx="2074786" cy="1659217"/>
          </a:xfrm>
          <a:prstGeom prst="rect">
            <a:avLst/>
          </a:prstGeom>
          <a:noFill/>
          <a:ln w="76200">
            <a:solidFill>
              <a:schemeClr val="accent2">
                <a:lumMod val="40000"/>
                <a:lumOff val="6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45252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4797152"/>
            <a:ext cx="8568952" cy="1368152"/>
          </a:xfrm>
          <a:ln w="38100">
            <a:solidFill>
              <a:schemeClr val="accent1">
                <a:lumMod val="75000"/>
              </a:schemeClr>
            </a:solidFill>
          </a:ln>
        </p:spPr>
        <p:txBody>
          <a:bodyPr>
            <a:normAutofit/>
          </a:bodyPr>
          <a:lstStyle/>
          <a:p>
            <a:pPr algn="ctr"/>
            <a:r>
              <a:rPr lang="ru-RU" sz="2000" dirty="0" smtClean="0">
                <a:latin typeface="+mn-lt"/>
              </a:rPr>
              <a:t>НА ФОТОГРАФИЯХ 1926 и 1934 ГОДА РАБОЧИЙ,</a:t>
            </a:r>
            <a:br>
              <a:rPr lang="ru-RU" sz="2000" dirty="0" smtClean="0">
                <a:latin typeface="+mn-lt"/>
              </a:rPr>
            </a:br>
            <a:r>
              <a:rPr lang="ru-RU" sz="2000" dirty="0" smtClean="0">
                <a:latin typeface="+mn-lt"/>
              </a:rPr>
              <a:t> А ЗАТЕМ -  ПОМОЩНИК МАСТЕРА ПРЯДИЛЬНОЙ ФАБРИКИ -  СЕРГЕЙ ГАЛКИН. МНОГИЕ ЖИТЕЛИ В 30-40-Е ГОДЫ ВЫГЛЯДЕЛИ ИМЕННО ТАК.</a:t>
            </a:r>
            <a:endParaRPr lang="ru-RU" sz="2000" dirty="0">
              <a:latin typeface="+mn-lt"/>
            </a:endParaRPr>
          </a:p>
        </p:txBody>
      </p:sp>
      <p:pic>
        <p:nvPicPr>
          <p:cNvPr id="1026" name="Picture 2" descr="C:\Users\Елена\Desktop\Фабрика\-фабрика фото\DSC_0974 - копия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663990"/>
            <a:ext cx="2867356" cy="3899958"/>
          </a:xfrm>
          <a:prstGeom prst="rect">
            <a:avLst/>
          </a:prstGeom>
          <a:noFill/>
          <a:ln w="76200">
            <a:solidFill>
              <a:schemeClr val="tx2">
                <a:lumMod val="50000"/>
                <a:lumOff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Елена\Desktop\Фабрика\-фабрика фото\DSC_0973 - копия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92695"/>
            <a:ext cx="2400347" cy="3839845"/>
          </a:xfrm>
          <a:prstGeom prst="rect">
            <a:avLst/>
          </a:prstGeom>
          <a:noFill/>
          <a:ln w="76200">
            <a:solidFill>
              <a:schemeClr val="tx2">
                <a:lumMod val="50000"/>
                <a:lumOff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Елена\Desktop\70лет победе\картинки о Победе\iP7YQHM0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736429"/>
            <a:ext cx="1256987" cy="785617"/>
          </a:xfrm>
          <a:prstGeom prst="rect">
            <a:avLst/>
          </a:prstGeom>
          <a:noFill/>
          <a:ln w="127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673096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Users\Елена\Desktop\70лет победе\картинки о Победе\iP7YQHM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736429"/>
            <a:ext cx="1256987" cy="785617"/>
          </a:xfrm>
          <a:prstGeom prst="rect">
            <a:avLst/>
          </a:prstGeom>
          <a:noFill/>
          <a:ln w="127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827584" y="5301208"/>
            <a:ext cx="8115826" cy="868997"/>
          </a:xfrm>
          <a:prstGeom prst="rect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txBody>
          <a:bodyPr vert="horz" lIns="91440" tIns="45720" rIns="91440" bIns="45720" rtlCol="0" anchor="b" anchorCtr="0">
            <a:normAutofit fontScale="900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000" dirty="0" smtClean="0">
                <a:latin typeface="+mn-lt"/>
              </a:rPr>
              <a:t>В РЕМОНТНОЙ МАСТЕРСКОЙ ФАБРИКИ РЕМОНТИРОВАЛИ ОРУЖИЕ, ИЗГОТАВЛИВАЛИ ПРОТИВОТАНКОВЫЕ ЕЖИ ИЗ РЕЛЬС, ПОДКОВЫ ДЛЯ АРМЕЙСКИХ ЛОШАДЕЙ, КОРПУСА ДЛЯ РУЧНЫХ ГРАНАТ.</a:t>
            </a:r>
            <a:endParaRPr lang="ru-RU" sz="2000" dirty="0">
              <a:latin typeface="+mn-lt"/>
            </a:endParaRPr>
          </a:p>
        </p:txBody>
      </p:sp>
      <p:pic>
        <p:nvPicPr>
          <p:cNvPr id="1027" name="Picture 3" descr="C:\Users\Елена\Desktop\рабочие материалы\iPO42HD1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821453"/>
            <a:ext cx="1296144" cy="3086057"/>
          </a:xfrm>
          <a:prstGeom prst="rect">
            <a:avLst/>
          </a:prstGeom>
          <a:noFill/>
          <a:ln w="76200">
            <a:solidFill>
              <a:schemeClr val="tx2">
                <a:lumMod val="25000"/>
                <a:lumOff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Елена\Desktop\рабочие материалы\i3ZUZ958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1352" y="1828800"/>
            <a:ext cx="1755464" cy="3061855"/>
          </a:xfrm>
          <a:prstGeom prst="rect">
            <a:avLst/>
          </a:prstGeom>
          <a:noFill/>
          <a:ln w="76200">
            <a:solidFill>
              <a:schemeClr val="tx2">
                <a:lumMod val="25000"/>
                <a:lumOff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Елена\Desktop\рабочие материалы\i1BXRDYB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051020"/>
            <a:ext cx="3821716" cy="2924783"/>
          </a:xfrm>
          <a:prstGeom prst="rect">
            <a:avLst/>
          </a:prstGeom>
          <a:noFill/>
          <a:ln w="76200">
            <a:solidFill>
              <a:schemeClr val="tx2">
                <a:lumMod val="25000"/>
                <a:lumOff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Елена\Desktop\рабочие материалы\iV91XM4R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8635" y="726562"/>
            <a:ext cx="2287979" cy="2204476"/>
          </a:xfrm>
          <a:prstGeom prst="rect">
            <a:avLst/>
          </a:prstGeom>
          <a:noFill/>
          <a:ln w="76200">
            <a:solidFill>
              <a:schemeClr val="accent2">
                <a:lumMod val="40000"/>
                <a:lumOff val="6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350517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1999" y="5445224"/>
            <a:ext cx="8029887" cy="726976"/>
          </a:xfrm>
          <a:ln w="57150">
            <a:solidFill>
              <a:schemeClr val="accent1">
                <a:lumMod val="75000"/>
              </a:schemeClr>
            </a:solidFill>
          </a:ln>
        </p:spPr>
        <p:txBody>
          <a:bodyPr>
            <a:normAutofit/>
          </a:bodyPr>
          <a:lstStyle/>
          <a:p>
            <a:pPr algn="ctr"/>
            <a:r>
              <a:rPr lang="ru-RU" sz="1800" dirty="0" smtClean="0">
                <a:latin typeface="+mn-lt"/>
              </a:rPr>
              <a:t>В МЕХАНИЧЕСКОМ ЦЕХЕ ФАБРИКИ БЫЛО ОТРЕМОНТИРОВАНО</a:t>
            </a:r>
            <a:br>
              <a:rPr lang="ru-RU" sz="1800" dirty="0" smtClean="0">
                <a:latin typeface="+mn-lt"/>
              </a:rPr>
            </a:br>
            <a:r>
              <a:rPr lang="ru-RU" sz="1800" dirty="0" smtClean="0">
                <a:latin typeface="+mn-lt"/>
              </a:rPr>
              <a:t> 20 АВТОМАШИН ЗИС И </a:t>
            </a:r>
            <a:r>
              <a:rPr lang="ru-RU" sz="1800" dirty="0" smtClean="0">
                <a:solidFill>
                  <a:schemeClr val="tx1"/>
                </a:solidFill>
                <a:latin typeface="+mn-lt"/>
              </a:rPr>
              <a:t>ГАЗ-АА.</a:t>
            </a:r>
            <a:endParaRPr lang="ru-RU" sz="18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1026" name="Picture 2" descr="C:\Users\Елена\Desktop\рабочие материалы\6c1d618s-96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004" y="774003"/>
            <a:ext cx="3936437" cy="2952328"/>
          </a:xfrm>
          <a:prstGeom prst="rect">
            <a:avLst/>
          </a:prstGeom>
          <a:noFill/>
          <a:ln w="76200">
            <a:solidFill>
              <a:schemeClr val="tx2">
                <a:lumMod val="25000"/>
                <a:lumOff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Елена\Desktop\рабочие материалы\521d618s-96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2460728"/>
            <a:ext cx="3643823" cy="2732867"/>
          </a:xfrm>
          <a:prstGeom prst="rect">
            <a:avLst/>
          </a:prstGeom>
          <a:noFill/>
          <a:ln w="76200">
            <a:solidFill>
              <a:schemeClr val="tx2">
                <a:lumMod val="25000"/>
                <a:lumOff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Елена\Desktop\70лет победе\картинки о Победе\iP7YQHM0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39" y="774002"/>
            <a:ext cx="917848" cy="573655"/>
          </a:xfrm>
          <a:prstGeom prst="rect">
            <a:avLst/>
          </a:prstGeom>
          <a:noFill/>
          <a:ln w="127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722569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827584" y="5229200"/>
            <a:ext cx="8115826" cy="941005"/>
          </a:xfrm>
          <a:prstGeom prst="rect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800" dirty="0" smtClean="0">
                <a:latin typeface="+mn-lt"/>
              </a:rPr>
              <a:t>В ГОДЫ ВОЙНЫ 46 БАЗА ОСУЩЕСТВЛЯЛА СБОРКУ АРТИЛЛЕРИЙСКИХ СНАРЯДОВ И МИН. НА ФОТОГРАФИИ ВЗЯТОЙ В ИНТЕРНЕТЕ – ОДИН ИЗ ВОЕННЫХ ЗАВОДОВ .</a:t>
            </a:r>
            <a:endParaRPr lang="ru-RU" sz="1800" dirty="0">
              <a:latin typeface="+mn-lt"/>
            </a:endParaRPr>
          </a:p>
        </p:txBody>
      </p:sp>
      <p:pic>
        <p:nvPicPr>
          <p:cNvPr id="3074" name="Picture 2" descr="C:\Users\Елена\Desktop\рабочие материалы\00412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692696"/>
            <a:ext cx="6552728" cy="4236215"/>
          </a:xfrm>
          <a:prstGeom prst="rect">
            <a:avLst/>
          </a:prstGeom>
          <a:noFill/>
          <a:ln w="76200">
            <a:solidFill>
              <a:schemeClr val="tx2">
                <a:lumMod val="25000"/>
                <a:lumOff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Елена\Desktop\70лет победе\картинки о Победе\iP7YQHM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384" y="733854"/>
            <a:ext cx="917848" cy="573655"/>
          </a:xfrm>
          <a:prstGeom prst="rect">
            <a:avLst/>
          </a:prstGeom>
          <a:noFill/>
          <a:ln w="127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175807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5" y="4581128"/>
            <a:ext cx="8097747" cy="1600200"/>
          </a:xfrm>
          <a:ln w="38100">
            <a:solidFill>
              <a:schemeClr val="accent1">
                <a:lumMod val="75000"/>
              </a:schemeClr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ru-RU" sz="2000" dirty="0" smtClean="0">
                <a:latin typeface="+mn-lt"/>
              </a:rPr>
              <a:t>В 1942 ГОДУ ИЗ МАСТЕРСКОЙ ПО РЕМОНТУ ОХОТНИЧЬИХ РУЖЕЙ БЫЛ ОРГАНИЗОВАН ЗАВОД «МЕТАЛЛОИЗДЕЛИЙ». ЗДЕСЬ ВЫПУСКАЛИСЬ ГИЛЬЗЫ ДЛЯ ОХОТНИЧЬИХ ПАТРОНОВ, БОЕВЫЕ ГИЛЬЗЫ, ШИНЫ КРАМЕРА, «ВОЛОКУШИ»  ДЛЯ </a:t>
            </a:r>
            <a:r>
              <a:rPr lang="ru-RU" sz="2000" dirty="0" smtClean="0">
                <a:latin typeface="+mn-lt"/>
              </a:rPr>
              <a:t>РАНЕНЫХ. ПОЗЖЕ </a:t>
            </a:r>
            <a:r>
              <a:rPr lang="ru-RU" sz="2000" dirty="0" smtClean="0">
                <a:latin typeface="+mn-lt"/>
              </a:rPr>
              <a:t>ЗАВОД СТАЛ НАЗЫВАТЬСЯ «ВОЕНОХОТ</a:t>
            </a:r>
            <a:r>
              <a:rPr lang="ru-RU" sz="2000" dirty="0" smtClean="0">
                <a:latin typeface="+mn-lt"/>
              </a:rPr>
              <a:t>». </a:t>
            </a:r>
            <a:endParaRPr lang="ru-RU" sz="2000" dirty="0">
              <a:latin typeface="+mn-lt"/>
            </a:endParaRPr>
          </a:p>
        </p:txBody>
      </p:sp>
      <p:pic>
        <p:nvPicPr>
          <p:cNvPr id="1026" name="Picture 2" descr="C:\Users\Елена\Desktop\война в Реутово\земляки\images6Q197DI2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736429"/>
            <a:ext cx="4680520" cy="3416957"/>
          </a:xfrm>
          <a:prstGeom prst="rect">
            <a:avLst/>
          </a:prstGeom>
          <a:noFill/>
          <a:ln w="76200">
            <a:solidFill>
              <a:schemeClr val="bg2">
                <a:lumMod val="9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Елена\Desktop\70лет победе\картинки о Победе\iP7YQHM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736429"/>
            <a:ext cx="1256987" cy="785617"/>
          </a:xfrm>
          <a:prstGeom prst="rect">
            <a:avLst/>
          </a:prstGeom>
          <a:noFill/>
          <a:ln w="127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Елена\Desktop\рабочие материалы\i3N9OF8X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3068960"/>
            <a:ext cx="2857500" cy="1143000"/>
          </a:xfrm>
          <a:prstGeom prst="rect">
            <a:avLst/>
          </a:prstGeom>
          <a:noFill/>
          <a:ln w="76200">
            <a:solidFill>
              <a:schemeClr val="accent2">
                <a:lumMod val="40000"/>
                <a:lumOff val="6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376224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762000" y="5085184"/>
            <a:ext cx="7554416" cy="1087016"/>
          </a:xfrm>
          <a:prstGeom prst="rect">
            <a:avLst/>
          </a:prstGeom>
          <a:ln w="57150">
            <a:solidFill>
              <a:schemeClr val="accent1">
                <a:lumMod val="75000"/>
              </a:schemeClr>
            </a:solidFill>
          </a:ln>
        </p:spPr>
        <p:txBody>
          <a:bodyPr>
            <a:normAutofit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800" dirty="0" smtClean="0">
                <a:latin typeface="+mn-lt"/>
              </a:rPr>
              <a:t>КОРЕННОЙ ЖИТЕЛЬ НАШЕГО ГОРОДА РЯСНЫЙ ГЕННАДИЙ КОНСТАНТИНОВИЧ ВСПОМИНАЕТ, ЧТО НЕРЕДКО ВИДЕЛ НА УЛИЦАХ  ВО ВРЕМЯ ВОЙНЫ ДЕСЯТКИ ВОЛОКУШ, ЗАПРЯЖЁННЫХ СОБАКАМИ.</a:t>
            </a:r>
            <a:endParaRPr lang="ru-RU" sz="18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5122" name="Picture 2" descr="C:\Users\Елена\Desktop\рабочие материалы\Otrais-Pasaules-kars-8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626" y="799991"/>
            <a:ext cx="4896966" cy="3878081"/>
          </a:xfrm>
          <a:prstGeom prst="rect">
            <a:avLst/>
          </a:prstGeom>
          <a:noFill/>
          <a:ln w="76200">
            <a:solidFill>
              <a:schemeClr val="accent2">
                <a:lumMod val="40000"/>
                <a:lumOff val="6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Елена\Desktop\70лет победе\картинки о Победе\iP7YQHM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39" y="774002"/>
            <a:ext cx="917848" cy="573655"/>
          </a:xfrm>
          <a:prstGeom prst="rect">
            <a:avLst/>
          </a:prstGeom>
          <a:noFill/>
          <a:ln w="127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558308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755576" y="5373216"/>
            <a:ext cx="7936532" cy="808112"/>
          </a:xfrm>
          <a:prstGeom prst="rect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txBody>
          <a:bodyPr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800" dirty="0" smtClean="0">
                <a:latin typeface="+mn-lt"/>
              </a:rPr>
              <a:t>В АРТЕЛИ «БОЛЬШЕВИК» В ГОДЫ ВОЙНЫ ВЫПУСКАЛИ СОЛДАТСКОЕ ОБМУНДИРОВАНИЕ, ПОЛЕВЫЕ СУМКИ И ВЕЩЕВЫЕ МЕШКИ. </a:t>
            </a:r>
            <a:endParaRPr lang="ru-RU" sz="1800" dirty="0">
              <a:latin typeface="+mn-lt"/>
            </a:endParaRPr>
          </a:p>
        </p:txBody>
      </p:sp>
      <p:pic>
        <p:nvPicPr>
          <p:cNvPr id="3074" name="Picture 2" descr="C:\Users\Елена\Desktop\война 41-45\тыл\tmpEgbWs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235" y="789429"/>
            <a:ext cx="3666356" cy="4085999"/>
          </a:xfrm>
          <a:prstGeom prst="rect">
            <a:avLst/>
          </a:prstGeom>
          <a:noFill/>
          <a:ln w="76200">
            <a:solidFill>
              <a:schemeClr val="accent2">
                <a:lumMod val="40000"/>
                <a:lumOff val="6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Елена\Desktop\рабочие материалы\iI23CRAD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6034" y="789428"/>
            <a:ext cx="2207523" cy="2207523"/>
          </a:xfrm>
          <a:prstGeom prst="rect">
            <a:avLst/>
          </a:prstGeom>
          <a:noFill/>
          <a:ln w="76200">
            <a:solidFill>
              <a:schemeClr val="accent2">
                <a:lumMod val="40000"/>
                <a:lumOff val="6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Елена\Desktop\рабочие материалы\imagesWWXSXPM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2832428"/>
            <a:ext cx="2247900" cy="2038350"/>
          </a:xfrm>
          <a:prstGeom prst="rect">
            <a:avLst/>
          </a:prstGeom>
          <a:noFill/>
          <a:ln w="76200">
            <a:solidFill>
              <a:schemeClr val="accent2">
                <a:lumMod val="40000"/>
                <a:lumOff val="6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Елена\Desktop\70лет победе\картинки о Победе\iP7YQHM0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736429"/>
            <a:ext cx="1256987" cy="785617"/>
          </a:xfrm>
          <a:prstGeom prst="rect">
            <a:avLst/>
          </a:prstGeom>
          <a:noFill/>
          <a:ln w="127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019385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755576" y="5085184"/>
            <a:ext cx="7992888" cy="1096144"/>
          </a:xfrm>
          <a:prstGeom prst="rect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txBody>
          <a:bodyPr>
            <a:normAutofit fontScale="925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000" dirty="0" smtClean="0">
                <a:latin typeface="+mn-lt"/>
              </a:rPr>
              <a:t>БАЗА «ЦБС» ( «РАЗНОЭКСПОРТ») ОБЕСПЕЧИВАЛА ПОЛУЧЕНИЕ И ОТПРАВКУ НА ФРОНТ ПРОДОВОЛЬСТВЕННЫХ И ПРОМЫШЛЕННЫХ ТОВАРОВ, ПОСТУПАЮЩИХ В СССР ПО «ЛЕНДЛИЗУ». </a:t>
            </a:r>
            <a:endParaRPr lang="ru-RU" sz="2000" dirty="0">
              <a:latin typeface="+mn-lt"/>
            </a:endParaRPr>
          </a:p>
        </p:txBody>
      </p:sp>
      <p:pic>
        <p:nvPicPr>
          <p:cNvPr id="2050" name="Picture 2" descr="C:\Users\Елена\Desktop\рабочие материалы\images3DCAMKSW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621934"/>
            <a:ext cx="3038585" cy="2158994"/>
          </a:xfrm>
          <a:prstGeom prst="rect">
            <a:avLst/>
          </a:prstGeom>
          <a:noFill/>
          <a:ln w="76200">
            <a:solidFill>
              <a:schemeClr val="tx2">
                <a:lumMod val="25000"/>
                <a:lumOff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Елена\Desktop\рабочие материалы\i07QCXUD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8360" y="2147421"/>
            <a:ext cx="3003185" cy="1569609"/>
          </a:xfrm>
          <a:prstGeom prst="rect">
            <a:avLst/>
          </a:prstGeom>
          <a:noFill/>
          <a:ln w="76200">
            <a:solidFill>
              <a:schemeClr val="accent2">
                <a:lumMod val="40000"/>
                <a:lumOff val="6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Елена\Desktop\рабочие материалы\i03VGQ3HH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1143" y="660086"/>
            <a:ext cx="2883145" cy="1589970"/>
          </a:xfrm>
          <a:prstGeom prst="rect">
            <a:avLst/>
          </a:prstGeom>
          <a:noFill/>
          <a:ln w="76200">
            <a:solidFill>
              <a:schemeClr val="accent2">
                <a:lumMod val="40000"/>
                <a:lumOff val="6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Елена\Desktop\рабочие материалы\imagesM9858AYM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9760" y="4014160"/>
            <a:ext cx="1059050" cy="790214"/>
          </a:xfrm>
          <a:prstGeom prst="rect">
            <a:avLst/>
          </a:prstGeom>
          <a:noFill/>
          <a:ln w="76200">
            <a:solidFill>
              <a:schemeClr val="tx2">
                <a:lumMod val="25000"/>
                <a:lumOff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Елена\Desktop\рабочие материалы\iWPD8DRAR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0380" y="3213423"/>
            <a:ext cx="1227797" cy="1601474"/>
          </a:xfrm>
          <a:prstGeom prst="rect">
            <a:avLst/>
          </a:prstGeom>
          <a:noFill/>
          <a:ln w="76200">
            <a:solidFill>
              <a:schemeClr val="tx2">
                <a:lumMod val="25000"/>
                <a:lumOff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Елена\Desktop\рабочие материалы\i1GJ4F8I8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1143" y="3516893"/>
            <a:ext cx="1730673" cy="1298004"/>
          </a:xfrm>
          <a:prstGeom prst="rect">
            <a:avLst/>
          </a:prstGeom>
          <a:noFill/>
          <a:ln w="76200">
            <a:solidFill>
              <a:schemeClr val="tx2">
                <a:lumMod val="25000"/>
                <a:lumOff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Users\Елена\Desktop\70лет победе\картинки о Победе\iP7YQHM02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736429"/>
            <a:ext cx="1256987" cy="785617"/>
          </a:xfrm>
          <a:prstGeom prst="rect">
            <a:avLst/>
          </a:prstGeom>
          <a:noFill/>
          <a:ln w="127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:\Users\Елена\Desktop\рабочие материалы\full__________SPITFIR_4dbe685804e91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981" y="3223946"/>
            <a:ext cx="1601474" cy="1601474"/>
          </a:xfrm>
          <a:prstGeom prst="rect">
            <a:avLst/>
          </a:prstGeom>
          <a:noFill/>
          <a:ln w="76200">
            <a:solidFill>
              <a:schemeClr val="tx2">
                <a:lumMod val="25000"/>
                <a:lumOff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C:\Users\Елена\Desktop\рабочие материалы\i2DV42EM2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8946" y="4024683"/>
            <a:ext cx="1154037" cy="769358"/>
          </a:xfrm>
          <a:prstGeom prst="rect">
            <a:avLst/>
          </a:prstGeom>
          <a:noFill/>
          <a:ln w="76200">
            <a:solidFill>
              <a:schemeClr val="tx2">
                <a:lumMod val="25000"/>
                <a:lumOff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C:\Users\Елена\Desktop\рабочие материалы\i1KSGKGNI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1145" y="2502708"/>
            <a:ext cx="1154952" cy="773406"/>
          </a:xfrm>
          <a:prstGeom prst="rect">
            <a:avLst/>
          </a:prstGeom>
          <a:noFill/>
          <a:ln w="76200">
            <a:solidFill>
              <a:schemeClr val="tx2">
                <a:lumMod val="25000"/>
                <a:lumOff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603174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Елена\Desktop\рабочие материалы\01_bi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497" y="705062"/>
            <a:ext cx="5901743" cy="3928875"/>
          </a:xfrm>
          <a:prstGeom prst="rect">
            <a:avLst/>
          </a:prstGeom>
          <a:noFill/>
          <a:ln w="76200">
            <a:solidFill>
              <a:schemeClr val="accent2">
                <a:lumMod val="40000"/>
                <a:lumOff val="6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755576" y="4869160"/>
            <a:ext cx="7992888" cy="1312168"/>
          </a:xfrm>
          <a:prstGeom prst="rect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txBody>
          <a:bodyPr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800" dirty="0" smtClean="0">
                <a:latin typeface="+mn-lt"/>
              </a:rPr>
              <a:t>НА ЭТОЙ СОВРЕМЕННОЙ ФОТОГРАФИИ МЫ ВИДИМ РЕУТОВСКУЮ НЕФТЕБАЗУ. СКЛАД «НЕФТЕБАЗА» ВО ВРЕМЯ ВОЙНЫ СНАБЖАЛ ФРОНТОВЫЕ И ТЫЛОВЫЕ ЧАСТИ КРАСНОЙ АРМИИ ГОРЮЧЕ – СМАЗОЧНЫМИ МАТЕРИАЛАМИ.. </a:t>
            </a:r>
            <a:endParaRPr lang="ru-RU" sz="1800" dirty="0">
              <a:latin typeface="+mn-lt"/>
            </a:endParaRPr>
          </a:p>
        </p:txBody>
      </p:sp>
      <p:pic>
        <p:nvPicPr>
          <p:cNvPr id="4" name="Picture 3" descr="C:\Users\Елена\Desktop\70лет победе\картинки о Победе\iP7YQHM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736429"/>
            <a:ext cx="1256987" cy="785617"/>
          </a:xfrm>
          <a:prstGeom prst="rect">
            <a:avLst/>
          </a:prstGeom>
          <a:noFill/>
          <a:ln w="127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892357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4941168"/>
            <a:ext cx="8058472" cy="1224136"/>
          </a:xfrm>
          <a:ln w="38100">
            <a:solidFill>
              <a:schemeClr val="accent1">
                <a:lumMod val="75000"/>
              </a:schemeClr>
            </a:solidFill>
          </a:ln>
        </p:spPr>
        <p:txBody>
          <a:bodyPr>
            <a:normAutofit/>
          </a:bodyPr>
          <a:lstStyle/>
          <a:p>
            <a:pPr algn="ctr"/>
            <a:r>
              <a:rPr lang="ru-RU" sz="1800" dirty="0" smtClean="0">
                <a:latin typeface="+mn-lt"/>
              </a:rPr>
              <a:t>НА ФОТОГРАФИИ ИЗ АРХИВА СЕМЬИ  ГАВРИЛИНЫХ МЫ ВИДИМ ЖИТЕЛЕЙ ЮЖНОГО РЕУТОВА </a:t>
            </a:r>
            <a:r>
              <a:rPr lang="ru-RU" sz="1800" dirty="0">
                <a:latin typeface="+mn-lt"/>
              </a:rPr>
              <a:t>.</a:t>
            </a:r>
            <a:r>
              <a:rPr lang="ru-RU" sz="1800" dirty="0" smtClean="0">
                <a:latin typeface="+mn-lt"/>
              </a:rPr>
              <a:t> В ТЯЖЁЛЫЕ ГОДЫ ВОЙНЫ ТРУЖЕНИКИ СОВХОЗА «СЕРП И МОЛОТ» И КОЛХОЗА «ВПЕРЁД</a:t>
            </a:r>
            <a:r>
              <a:rPr lang="ru-RU" sz="1800" dirty="0" smtClean="0">
                <a:latin typeface="+mn-lt"/>
              </a:rPr>
              <a:t>»  </a:t>
            </a:r>
            <a:r>
              <a:rPr lang="ru-RU" sz="1800" dirty="0" smtClean="0">
                <a:latin typeface="+mn-lt"/>
              </a:rPr>
              <a:t>БЕСПЕРЕБОЙНО ОБЕСПЕЧИВАЛИ ФРОНТ СЕЛБСКОХОЗЯЙСТВЕННЫМИ ПРОДУКТАМИ,</a:t>
            </a:r>
            <a:endParaRPr lang="ru-RU" sz="1800" dirty="0">
              <a:latin typeface="+mn-lt"/>
            </a:endParaRPr>
          </a:p>
        </p:txBody>
      </p:sp>
      <p:pic>
        <p:nvPicPr>
          <p:cNvPr id="4098" name="Picture 2" descr="C:\Users\Елена\Desktop\война в Реутово\земляки\DSC_000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710" y="692696"/>
            <a:ext cx="6142562" cy="3858319"/>
          </a:xfrm>
          <a:prstGeom prst="rect">
            <a:avLst/>
          </a:prstGeom>
          <a:noFill/>
          <a:ln w="76200">
            <a:solidFill>
              <a:schemeClr val="bg2">
                <a:lumMod val="9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Елена\Desktop\70лет победе\картинки о Победе\iP7YQHM0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384" y="733854"/>
            <a:ext cx="917848" cy="573655"/>
          </a:xfrm>
          <a:prstGeom prst="rect">
            <a:avLst/>
          </a:prstGeom>
          <a:noFill/>
          <a:ln w="127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737805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3861048"/>
            <a:ext cx="8352928" cy="2311152"/>
          </a:xfrm>
          <a:ln w="38100">
            <a:solidFill>
              <a:schemeClr val="accent1">
                <a:lumMod val="75000"/>
              </a:schemeClr>
            </a:solidFill>
          </a:ln>
        </p:spPr>
        <p:txBody>
          <a:bodyPr>
            <a:noAutofit/>
          </a:bodyPr>
          <a:lstStyle/>
          <a:p>
            <a:pPr algn="ctr"/>
            <a:r>
              <a:rPr lang="ru-RU" sz="2000" dirty="0" smtClean="0">
                <a:latin typeface="+mn-lt"/>
              </a:rPr>
              <a:t>23 НОЯБРЯ 1944 ГОДА ПО ПРИКАЗУ НАРОДНОГО КОМИССАРА СОЦИАЛЬНОГО ОБЕСПЕЧЕНИЯ РСФСР  БАЛАШИХИНСКАЯ ПРОТЕЗНАЯ МАСТЕРСКАЯ БЫЛА РЕОРГАНИЗОВАНА В ПРОТЕЗНО – ОРТОПЕДИЧЕСКИЙ ЗАВАД. ЗАВОД РАЗМЕСТИЛСЯ НА УЛИЦЕ 10-ЛЕТИЯ ОКТЯБРЯ В БЫВШЕМ ПОМЕЩЕНИИ РЕУТОВСКОГО РАЙОННОГО ИСПОЛКОМА. ЗДЕСЬ БЫЛ ОСВОЕН ВЫПУСК НЕОБХОДИМЫХ  ДЛЯ ИНВАЛИДОВ ВОЙНЫ ПРОТЕЗОВ РУК И НОГ.</a:t>
            </a:r>
            <a:endParaRPr lang="ru-RU" sz="2000" dirty="0">
              <a:latin typeface="+mn-lt"/>
            </a:endParaRPr>
          </a:p>
        </p:txBody>
      </p:sp>
      <p:pic>
        <p:nvPicPr>
          <p:cNvPr id="4098" name="Picture 2" descr="C:\Users\Елена\Desktop\реутов история\DSC_08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908720"/>
            <a:ext cx="3816424" cy="2534701"/>
          </a:xfrm>
          <a:prstGeom prst="rect">
            <a:avLst/>
          </a:prstGeom>
          <a:noFill/>
          <a:ln w="76200">
            <a:solidFill>
              <a:schemeClr val="bg2">
                <a:lumMod val="9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C:\Users\Елена\Desktop\рабочие материалы\imagesW0AN0P0W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908719"/>
            <a:ext cx="4171394" cy="2534701"/>
          </a:xfrm>
          <a:prstGeom prst="rect">
            <a:avLst/>
          </a:prstGeom>
          <a:noFill/>
          <a:ln w="76200">
            <a:solidFill>
              <a:schemeClr val="accent2">
                <a:lumMod val="40000"/>
                <a:lumOff val="6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24462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7370" y="5085184"/>
            <a:ext cx="8129672" cy="1080120"/>
          </a:xfrm>
          <a:ln w="38100">
            <a:solidFill>
              <a:schemeClr val="accent1">
                <a:lumMod val="75000"/>
              </a:schemeClr>
            </a:solidFill>
          </a:ln>
        </p:spPr>
        <p:txBody>
          <a:bodyPr>
            <a:normAutofit/>
          </a:bodyPr>
          <a:lstStyle/>
          <a:p>
            <a:pPr algn="ctr"/>
            <a:r>
              <a:rPr lang="ru-RU" sz="2000" dirty="0" smtClean="0">
                <a:latin typeface="+mn-lt"/>
              </a:rPr>
              <a:t>БОЛЬШАЯ ЧАСТЬ НАСЕЛЕНИЯ РЕУТОВА ЖИЛА В ФАБРИЧНЫХ КАЗАРМАХ. НА ФОТОГРАФИИ ИЗ АРХИВА СЕМЬИ КАПУСТКИНЫХ ОДНА ИЗ  СЕМЕЙ.</a:t>
            </a:r>
            <a:endParaRPr lang="ru-RU" sz="2000" dirty="0">
              <a:latin typeface="+mn-lt"/>
            </a:endParaRPr>
          </a:p>
        </p:txBody>
      </p:sp>
      <p:pic>
        <p:nvPicPr>
          <p:cNvPr id="9218" name="Picture 2" descr="C:\Users\Елена\Desktop\30 годы\Поколение 30-х годов фото\DSC_009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908720"/>
            <a:ext cx="5426086" cy="3600400"/>
          </a:xfrm>
          <a:prstGeom prst="rect">
            <a:avLst/>
          </a:prstGeom>
          <a:noFill/>
          <a:ln w="76200">
            <a:solidFill>
              <a:schemeClr val="tx2">
                <a:lumMod val="50000"/>
                <a:lumOff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C:\Users\Елена\Desktop\реутов история\История Реутова\2014-12-25 08-04-56 - копия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4473" y="3068960"/>
            <a:ext cx="2190773" cy="1430536"/>
          </a:xfrm>
          <a:prstGeom prst="rect">
            <a:avLst/>
          </a:prstGeom>
          <a:noFill/>
          <a:ln w="76200">
            <a:solidFill>
              <a:schemeClr val="tx2">
                <a:lumMod val="50000"/>
                <a:lumOff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Елена\Desktop\Ашхабад\3 казарма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6903" y="908720"/>
            <a:ext cx="2190773" cy="1483753"/>
          </a:xfrm>
          <a:prstGeom prst="rect">
            <a:avLst/>
          </a:prstGeom>
          <a:noFill/>
          <a:ln w="76200">
            <a:solidFill>
              <a:schemeClr val="tx2">
                <a:lumMod val="50000"/>
                <a:lumOff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4648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4797152"/>
            <a:ext cx="8115826" cy="1375048"/>
          </a:xfrm>
          <a:ln w="38100">
            <a:solidFill>
              <a:schemeClr val="accent1">
                <a:lumMod val="75000"/>
              </a:schemeClr>
            </a:solidFill>
          </a:ln>
        </p:spPr>
        <p:txBody>
          <a:bodyPr>
            <a:normAutofit/>
          </a:bodyPr>
          <a:lstStyle/>
          <a:p>
            <a:pPr algn="ctr"/>
            <a:r>
              <a:rPr lang="ru-RU" sz="2000" dirty="0" smtClean="0">
                <a:latin typeface="+mn-lt"/>
              </a:rPr>
              <a:t>В ФОНД ОБОРОНЫ СТРАНЫ, НА НУЖДЫ ФРОНТА, ЖИТЕЛИ ГОРОДА ВНОСИЛИ ЛИЧНЫЕ СБЕРЕЖЕНИЯ, ЦЕННОСТИ, ОБЛИГАЦИИ. ПОКУПАЛИ И ОБЛИГАЦИИ ВОЕННОГО ЗАЙМА, БИЛЕТЫ ДЕНЕЖНО – ВЕЩЕВОЙ ЛОТЕРЕИ.</a:t>
            </a:r>
            <a:endParaRPr lang="ru-RU" sz="2000" dirty="0">
              <a:latin typeface="+mn-lt"/>
            </a:endParaRPr>
          </a:p>
        </p:txBody>
      </p:sp>
      <p:pic>
        <p:nvPicPr>
          <p:cNvPr id="3074" name="Picture 2" descr="C:\Users\Елена\Desktop\война в Реутово\земляки\DSC_099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675184"/>
            <a:ext cx="4623072" cy="3187763"/>
          </a:xfrm>
          <a:prstGeom prst="rect">
            <a:avLst/>
          </a:prstGeom>
          <a:noFill/>
          <a:ln w="76200">
            <a:solidFill>
              <a:schemeClr val="bg2">
                <a:lumMod val="9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Елена\Desktop\война в Реутово\земляки\DSC_099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556792"/>
            <a:ext cx="4509841" cy="3045933"/>
          </a:xfrm>
          <a:prstGeom prst="rect">
            <a:avLst/>
          </a:prstGeom>
          <a:noFill/>
          <a:ln w="76200">
            <a:solidFill>
              <a:schemeClr val="bg2">
                <a:lumMod val="9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Елена\Desktop\70лет победе\картинки о Победе\iP7YQHM0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1565" y="548680"/>
            <a:ext cx="1256987" cy="785617"/>
          </a:xfrm>
          <a:prstGeom prst="rect">
            <a:avLst/>
          </a:prstGeom>
          <a:noFill/>
          <a:ln w="127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476496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827584" y="5301208"/>
            <a:ext cx="8115826" cy="868997"/>
          </a:xfrm>
          <a:prstGeom prst="rect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txBody>
          <a:bodyPr vert="horz" lIns="91440" tIns="45720" rIns="91440" bIns="45720" rtlCol="0" anchor="b" anchorCtr="0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000" dirty="0" smtClean="0">
                <a:latin typeface="+mn-lt"/>
              </a:rPr>
              <a:t> СВОИ СРЕДСТВА РЕУТОВЦЫ ПЕРЕДАЛИ И НА СТРОИТЕЛЬСТВО И ОБОРУДОВАНИЕ АГИТПОЕЗДА ЗАПАДНОГО ФРОНТА.</a:t>
            </a:r>
            <a:endParaRPr lang="ru-RU" sz="2000" dirty="0">
              <a:latin typeface="+mn-lt"/>
            </a:endParaRPr>
          </a:p>
        </p:txBody>
      </p:sp>
      <p:pic>
        <p:nvPicPr>
          <p:cNvPr id="1027" name="Picture 3" descr="C:\Users\Елена\Desktop\рабочие фото\images0J0NC17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633880"/>
            <a:ext cx="6774787" cy="4451304"/>
          </a:xfrm>
          <a:prstGeom prst="rect">
            <a:avLst/>
          </a:prstGeom>
          <a:noFill/>
          <a:ln w="76200">
            <a:solidFill>
              <a:schemeClr val="bg2">
                <a:lumMod val="9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Елена\Desktop\70лет победе\картинки о Победе\iP7YQHM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384" y="733854"/>
            <a:ext cx="917848" cy="573655"/>
          </a:xfrm>
          <a:prstGeom prst="rect">
            <a:avLst/>
          </a:prstGeom>
          <a:noFill/>
          <a:ln w="127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319883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1616" y="5229200"/>
            <a:ext cx="7852832" cy="936104"/>
          </a:xfrm>
          <a:ln w="38100">
            <a:solidFill>
              <a:schemeClr val="accent1">
                <a:lumMod val="75000"/>
              </a:schemeClr>
            </a:solidFill>
          </a:ln>
        </p:spPr>
        <p:txBody>
          <a:bodyPr>
            <a:normAutofit/>
          </a:bodyPr>
          <a:lstStyle/>
          <a:p>
            <a:pPr algn="ctr"/>
            <a:r>
              <a:rPr lang="ru-RU" sz="1800" dirty="0" smtClean="0">
                <a:latin typeface="+mn-lt"/>
              </a:rPr>
              <a:t>С ФРОНТА ПРИХОДИЛИ ПИСЬМА. ИХ ЧИТАЛИ НЕ ТОЛЬКО В </a:t>
            </a:r>
            <a:r>
              <a:rPr lang="ru-RU" sz="1800" dirty="0" smtClean="0">
                <a:latin typeface="+mn-lt"/>
              </a:rPr>
              <a:t>СЕМЬЯХ,  </a:t>
            </a:r>
            <a:r>
              <a:rPr lang="ru-RU" sz="1800" dirty="0" smtClean="0">
                <a:latin typeface="+mn-lt"/>
              </a:rPr>
              <a:t>НО И НА МИТИНГАХ ПЕРЕД ВСЕМИ ЖИТЕЛЯМИ</a:t>
            </a:r>
            <a:r>
              <a:rPr lang="ru-RU" sz="1800" dirty="0" smtClean="0">
                <a:latin typeface="+mn-lt"/>
              </a:rPr>
              <a:t>.</a:t>
            </a:r>
            <a:br>
              <a:rPr lang="ru-RU" sz="1800" dirty="0" smtClean="0">
                <a:latin typeface="+mn-lt"/>
              </a:rPr>
            </a:br>
            <a:r>
              <a:rPr lang="ru-RU" sz="1800" dirty="0" smtClean="0">
                <a:latin typeface="+mn-lt"/>
              </a:rPr>
              <a:t> </a:t>
            </a:r>
            <a:r>
              <a:rPr lang="ru-RU" sz="1800" dirty="0" smtClean="0">
                <a:latin typeface="+mn-lt"/>
              </a:rPr>
              <a:t>ВСЕ ЖДАЛИ ПОБЕДУ И ВЕРИЛИ В НЕЁ.</a:t>
            </a:r>
            <a:endParaRPr lang="ru-RU" sz="1800" dirty="0">
              <a:latin typeface="+mn-lt"/>
            </a:endParaRPr>
          </a:p>
        </p:txBody>
      </p:sp>
      <p:pic>
        <p:nvPicPr>
          <p:cNvPr id="3074" name="Picture 2" descr="C:\Users\Елена\Desktop\война в Реутово\письма с фронта\DSC_097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458" y="738145"/>
            <a:ext cx="2986461" cy="4068383"/>
          </a:xfrm>
          <a:prstGeom prst="rect">
            <a:avLst/>
          </a:prstGeom>
          <a:noFill/>
          <a:ln w="76200">
            <a:solidFill>
              <a:schemeClr val="tx2">
                <a:lumMod val="50000"/>
                <a:lumOff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Елена\Desktop\война в Реутово\земляки\2014-12-22 10-55-5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738145"/>
            <a:ext cx="4022064" cy="4094305"/>
          </a:xfrm>
          <a:prstGeom prst="rect">
            <a:avLst/>
          </a:prstGeom>
          <a:noFill/>
          <a:ln w="76200">
            <a:solidFill>
              <a:schemeClr val="tx2">
                <a:lumMod val="50000"/>
                <a:lumOff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263123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7" y="5229200"/>
            <a:ext cx="7920879" cy="936104"/>
          </a:xfrm>
          <a:ln w="38100">
            <a:solidFill>
              <a:schemeClr val="accent1">
                <a:lumMod val="75000"/>
              </a:schemeClr>
            </a:solidFill>
          </a:ln>
        </p:spPr>
        <p:txBody>
          <a:bodyPr>
            <a:noAutofit/>
          </a:bodyPr>
          <a:lstStyle/>
          <a:p>
            <a:pPr algn="ctr"/>
            <a:r>
              <a:rPr lang="ru-RU" sz="1800" dirty="0" smtClean="0">
                <a:latin typeface="+mn-lt"/>
              </a:rPr>
              <a:t>ПИСАЛ ДОМОЙ И ВИКТОР КУРАЧЁВ. ЕГО ПИСЬМА ХРАНЯТСЯ В ГОРОДСКОМ МУЗЕЕ</a:t>
            </a:r>
            <a:r>
              <a:rPr lang="ru-RU" sz="1800" dirty="0" smtClean="0">
                <a:latin typeface="+mn-lt"/>
              </a:rPr>
              <a:t>.  </a:t>
            </a:r>
            <a:r>
              <a:rPr lang="ru-RU" sz="1800" dirty="0" smtClean="0">
                <a:latin typeface="+mn-lt"/>
              </a:rPr>
              <a:t>НА ФОТОГРАФИИ – ВИКТОР КУРАЧЁВ И ВИКТОР МОРОЗКИН. ОНИ ДРУЖИЛИ ЕЩЁ СО ШКОЛЫ. ОБА ДРУГА ПОГИБЛИ.</a:t>
            </a:r>
            <a:endParaRPr lang="ru-RU" sz="1800" dirty="0">
              <a:latin typeface="+mn-lt"/>
            </a:endParaRPr>
          </a:p>
        </p:txBody>
      </p:sp>
      <p:pic>
        <p:nvPicPr>
          <p:cNvPr id="6146" name="Picture 2" descr="C:\Users\Елена\Desktop\война в Реутово\земляки\DSC_004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108" y="698227"/>
            <a:ext cx="6044114" cy="4098925"/>
          </a:xfrm>
          <a:prstGeom prst="rect">
            <a:avLst/>
          </a:prstGeom>
          <a:noFill/>
          <a:ln w="76200">
            <a:solidFill>
              <a:schemeClr val="bg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Елена\Desktop\70лет победе\картинки о Победе\iP7YQHM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736429"/>
            <a:ext cx="1256987" cy="785617"/>
          </a:xfrm>
          <a:prstGeom prst="rect">
            <a:avLst/>
          </a:prstGeom>
          <a:noFill/>
          <a:ln w="127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023906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Елена\Desktop\земляки в войне\лизгуновы из архива\DSC_039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5425" y="662561"/>
            <a:ext cx="2541031" cy="1949967"/>
          </a:xfrm>
          <a:prstGeom prst="rect">
            <a:avLst/>
          </a:prstGeom>
          <a:noFill/>
          <a:ln w="76200">
            <a:solidFill>
              <a:schemeClr val="tx2">
                <a:lumMod val="25000"/>
                <a:lumOff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Елена\Desktop\земляки в войне\лизгуновы из архива\DSC_039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5424" y="2982858"/>
            <a:ext cx="2601817" cy="1959705"/>
          </a:xfrm>
          <a:prstGeom prst="rect">
            <a:avLst/>
          </a:prstGeom>
          <a:noFill/>
          <a:ln w="76200">
            <a:solidFill>
              <a:schemeClr val="tx2">
                <a:lumMod val="25000"/>
                <a:lumOff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Елена\Desktop\земляки в войне\лизгуновы из архива\DSC_038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662561"/>
            <a:ext cx="3120551" cy="4280002"/>
          </a:xfrm>
          <a:prstGeom prst="rect">
            <a:avLst/>
          </a:prstGeom>
          <a:noFill/>
          <a:ln w="76200">
            <a:solidFill>
              <a:schemeClr val="tx2">
                <a:lumMod val="25000"/>
                <a:lumOff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Елена\Desktop\лица войны\Лизгунов Виктор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893" y="2402447"/>
            <a:ext cx="1717928" cy="2520280"/>
          </a:xfrm>
          <a:prstGeom prst="rect">
            <a:avLst/>
          </a:prstGeom>
          <a:noFill/>
          <a:ln w="76200">
            <a:solidFill>
              <a:schemeClr val="tx2">
                <a:lumMod val="25000"/>
                <a:lumOff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3"/>
          <p:cNvSpPr>
            <a:spLocks noGrp="1"/>
          </p:cNvSpPr>
          <p:nvPr>
            <p:ph type="title"/>
          </p:nvPr>
        </p:nvSpPr>
        <p:spPr>
          <a:xfrm>
            <a:off x="619149" y="5157192"/>
            <a:ext cx="8229031" cy="1008112"/>
          </a:xfrm>
          <a:ln w="38100">
            <a:solidFill>
              <a:schemeClr val="accent1">
                <a:lumMod val="75000"/>
              </a:schemeClr>
            </a:solidFill>
          </a:ln>
        </p:spPr>
        <p:txBody>
          <a:bodyPr>
            <a:noAutofit/>
          </a:bodyPr>
          <a:lstStyle/>
          <a:p>
            <a:pPr algn="ctr"/>
            <a:r>
              <a:rPr lang="ru-RU" sz="1800" dirty="0" smtClean="0">
                <a:latin typeface="+mn-lt"/>
              </a:rPr>
              <a:t>А ЭТО ПИСЬМА ВИКТОРА ЛИЗГУНОВА. ОНИ ХРАНЯТСЯ В ГОРОДСКОМ АРХИВЕ. ГВАРДИИ РЯДОВОЙ ВИКТОР ЛИЗГУНОВ ПОГИБ 15 АВГУСТА 1944 ГОДА.</a:t>
            </a:r>
            <a:endParaRPr lang="ru-RU" sz="1800" dirty="0">
              <a:latin typeface="+mn-lt"/>
            </a:endParaRPr>
          </a:p>
        </p:txBody>
      </p:sp>
      <p:pic>
        <p:nvPicPr>
          <p:cNvPr id="8" name="Picture 3" descr="C:\Users\Елена\Desktop\70лет победе\картинки о Победе\iP7YQHM0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893" y="662561"/>
            <a:ext cx="1256987" cy="785617"/>
          </a:xfrm>
          <a:prstGeom prst="rect">
            <a:avLst/>
          </a:prstGeom>
          <a:noFill/>
          <a:ln w="127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451515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793157" y="4797152"/>
            <a:ext cx="7968336" cy="1368152"/>
          </a:xfrm>
          <a:ln w="38100">
            <a:solidFill>
              <a:schemeClr val="accent1">
                <a:lumMod val="75000"/>
              </a:schemeClr>
            </a:solidFill>
          </a:ln>
        </p:spPr>
        <p:txBody>
          <a:bodyPr>
            <a:noAutofit/>
          </a:bodyPr>
          <a:lstStyle/>
          <a:p>
            <a:pPr algn="ctr"/>
            <a:r>
              <a:rPr lang="ru-RU" sz="2000" dirty="0" smtClean="0">
                <a:latin typeface="+mn-lt"/>
              </a:rPr>
              <a:t>ПРИХОДИЛИ И СТРАШНЫЕ ВЕСТИ. ЭТО – ИЗВЕЩЕНИЕ О СМЕРТИ ИЛИ «ПОХОРОНКА» О ЕВГЕНИИ ЖВЫНЧИКОВЕ. СЕГОДНЯ ОНА ХРАНИТСЯ В СЕМЬЕ АНТОНИНЫ ИВАНОВНЫ АРХИПОВОЙ.</a:t>
            </a:r>
            <a:endParaRPr lang="ru-RU" sz="2000" dirty="0">
              <a:latin typeface="+mn-lt"/>
            </a:endParaRPr>
          </a:p>
        </p:txBody>
      </p:sp>
      <p:pic>
        <p:nvPicPr>
          <p:cNvPr id="2050" name="Picture 2" descr="C:\Users\Елена\Desktop\война в Реутово\земляки\2014-12-22 10-55-3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3" y="836712"/>
            <a:ext cx="4768711" cy="3456383"/>
          </a:xfrm>
          <a:prstGeom prst="rect">
            <a:avLst/>
          </a:prstGeom>
          <a:noFill/>
          <a:ln w="76200">
            <a:solidFill>
              <a:schemeClr val="tx2">
                <a:lumMod val="50000"/>
                <a:lumOff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Елена\Desktop\война в Реутово\погибшие реутовцы\DSC_055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2262" y="836712"/>
            <a:ext cx="2725405" cy="3456383"/>
          </a:xfrm>
          <a:prstGeom prst="rect">
            <a:avLst/>
          </a:prstGeom>
          <a:noFill/>
          <a:ln w="76200">
            <a:solidFill>
              <a:schemeClr val="accent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5742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0891" y="5013176"/>
            <a:ext cx="8185341" cy="1152128"/>
          </a:xfrm>
          <a:ln w="38100">
            <a:solidFill>
              <a:schemeClr val="accent1">
                <a:lumMod val="75000"/>
              </a:schemeClr>
            </a:solidFill>
          </a:ln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latin typeface="+mn-lt"/>
              </a:rPr>
              <a:t> </a:t>
            </a:r>
            <a:r>
              <a:rPr lang="ru-RU" sz="2000" dirty="0" smtClean="0">
                <a:latin typeface="+mn-lt"/>
              </a:rPr>
              <a:t>А ЭТО – «ПОХОРОНКА» НА ВАЛЕНТИНА СЕРЕБРЯННИКОВА</a:t>
            </a:r>
            <a:r>
              <a:rPr lang="ru-RU" sz="2000" dirty="0" smtClean="0">
                <a:latin typeface="+mn-lt"/>
              </a:rPr>
              <a:t>. ОН </a:t>
            </a:r>
            <a:r>
              <a:rPr lang="ru-RU" sz="2000" dirty="0" smtClean="0">
                <a:latin typeface="+mn-lt"/>
              </a:rPr>
              <a:t>ПОГИБ 20 ОКТЯБРЯ 1944 ГОДА. «ПОХОРОНКА» НА ЛЕЙТЕНАНТА СЕРЕБРЯННИКОВА  ХРАНИТСЯ В ГОРОДСКОМ МУЗЕЕ.</a:t>
            </a:r>
            <a:endParaRPr lang="ru-RU" sz="2000" dirty="0">
              <a:latin typeface="+mn-lt"/>
            </a:endParaRPr>
          </a:p>
        </p:txBody>
      </p:sp>
      <p:pic>
        <p:nvPicPr>
          <p:cNvPr id="4098" name="Picture 2" descr="C:\Users\Елена\Desktop\война в Реутово\земляки\DSCN566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764705"/>
            <a:ext cx="3528392" cy="3977460"/>
          </a:xfrm>
          <a:prstGeom prst="rect">
            <a:avLst/>
          </a:prstGeom>
          <a:noFill/>
          <a:ln w="76200">
            <a:solidFill>
              <a:schemeClr val="bg2">
                <a:lumMod val="9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Елена\Desktop\лица войны\погибшие реутовцы\Серебрянников Валентин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5350" y="764704"/>
            <a:ext cx="2501786" cy="3977461"/>
          </a:xfrm>
          <a:prstGeom prst="rect">
            <a:avLst/>
          </a:prstGeom>
          <a:noFill/>
          <a:ln w="76200">
            <a:solidFill>
              <a:schemeClr val="bg2">
                <a:lumMod val="9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Елена\Desktop\70лет победе\картинки о Победе\iP7YQHM0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384" y="733854"/>
            <a:ext cx="917848" cy="573655"/>
          </a:xfrm>
          <a:prstGeom prst="rect">
            <a:avLst/>
          </a:prstGeom>
          <a:noFill/>
          <a:ln w="127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510837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4509120"/>
            <a:ext cx="8450792" cy="1665732"/>
          </a:xfrm>
          <a:ln w="38100">
            <a:solidFill>
              <a:schemeClr val="accent1">
                <a:lumMod val="75000"/>
              </a:schemeClr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ru-RU" sz="2400" dirty="0" smtClean="0">
                <a:latin typeface="+mn-lt"/>
              </a:rPr>
              <a:t> </a:t>
            </a:r>
            <a:r>
              <a:rPr lang="ru-RU" sz="2200" dirty="0" smtClean="0">
                <a:latin typeface="+mn-lt"/>
              </a:rPr>
              <a:t>ИЗВЕЩЕНИЕ О СМЕРТИ БЛИЗКОГО ЧЕЛОВЕКА ПОЛУЧИЛА И СЕМЬЯ МИТРОФАНА БАБКОВА. ДО СИХ ПОР ЕГО РОДСТВЕННИКИ ПОМНЯТ, КАК С МАЛЕНЬКИМ СЫНИШКОЙ НА РУКАХ МИТРОФАН ШЁЛ К СТАНЦИИ, ОТКУДА ВМЕСТЕ С ДРУГИМИ РЕУТОВЦАМИ , ОТПРАВИЛСЯ НА ФРОНТ.</a:t>
            </a:r>
            <a:endParaRPr lang="ru-RU" sz="2200" dirty="0">
              <a:latin typeface="+mn-lt"/>
            </a:endParaRPr>
          </a:p>
        </p:txBody>
      </p:sp>
      <p:pic>
        <p:nvPicPr>
          <p:cNvPr id="1026" name="Picture 2" descr="C:\Users\Елена\Desktop\война в Реутово\Babkov\DSC_030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5" y="786324"/>
            <a:ext cx="5061655" cy="3290747"/>
          </a:xfrm>
          <a:prstGeom prst="rect">
            <a:avLst/>
          </a:prstGeom>
          <a:noFill/>
          <a:ln w="76200">
            <a:solidFill>
              <a:schemeClr val="tx2">
                <a:lumMod val="50000"/>
                <a:lumOff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Елена\Desktop\война в Реутово\Babkov\DSC_029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3277" y="786324"/>
            <a:ext cx="2327143" cy="3290748"/>
          </a:xfrm>
          <a:prstGeom prst="rect">
            <a:avLst/>
          </a:prstGeom>
          <a:noFill/>
          <a:ln w="76200">
            <a:solidFill>
              <a:schemeClr val="tx2">
                <a:lumMod val="50000"/>
                <a:lumOff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14451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1937" y="4941168"/>
            <a:ext cx="8058472" cy="1224136"/>
          </a:xfrm>
          <a:ln w="38100">
            <a:solidFill>
              <a:schemeClr val="accent1">
                <a:lumMod val="75000"/>
              </a:schemeClr>
            </a:solidFill>
          </a:ln>
        </p:spPr>
        <p:txBody>
          <a:bodyPr>
            <a:noAutofit/>
          </a:bodyPr>
          <a:lstStyle/>
          <a:p>
            <a:pPr algn="ctr"/>
            <a:r>
              <a:rPr lang="ru-RU" sz="1800" dirty="0" smtClean="0">
                <a:latin typeface="+mn-lt"/>
              </a:rPr>
              <a:t>О ПОДВИГЕ  СВОЕГО ЗЕМЛЯКА АЛЕКСЕЯ ЛОГАЧЁВА  ЖИТЕЛИ РЕУТОВА УЗНАЛИ  ИЗ  ГАЗЕТЫ «ПРАВДА» ОТ 8 ФЕВРАЛЯ 1942 ГОДА. ЛЕЙТЕНАНТ ЛОГАЧЁВ, ВОСПИТАННИК РЕУТОВСКОГО </a:t>
            </a:r>
            <a:r>
              <a:rPr lang="ru-RU" sz="1800" dirty="0" smtClean="0">
                <a:latin typeface="+mn-lt"/>
              </a:rPr>
              <a:t>АЭРОКЛУБА, ПОГИБ </a:t>
            </a:r>
            <a:r>
              <a:rPr lang="ru-RU" sz="1800" dirty="0" smtClean="0">
                <a:latin typeface="+mn-lt"/>
              </a:rPr>
              <a:t>19 ДЕКАБРЯ 1941 ГОДА ПОД ГОРОДОМ ПЛАВСКОМ,</a:t>
            </a:r>
            <a:endParaRPr lang="ru-RU" sz="1800" dirty="0">
              <a:latin typeface="+mn-lt"/>
            </a:endParaRPr>
          </a:p>
        </p:txBody>
      </p:sp>
      <p:pic>
        <p:nvPicPr>
          <p:cNvPr id="1026" name="Picture 2" descr="C:\Users\Елена\Desktop\война в Реутово\земляки\DSC04776 (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589" y="980728"/>
            <a:ext cx="4666328" cy="3499746"/>
          </a:xfrm>
          <a:prstGeom prst="rect">
            <a:avLst/>
          </a:prstGeom>
          <a:noFill/>
          <a:ln w="76200">
            <a:solidFill>
              <a:schemeClr val="tx2">
                <a:lumMod val="50000"/>
                <a:lumOff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Елена\Desktop\война в Реутово\Аэроклуб\Логачёв Алексей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0456" y="980728"/>
            <a:ext cx="2304411" cy="3499746"/>
          </a:xfrm>
          <a:prstGeom prst="rect">
            <a:avLst/>
          </a:prstGeom>
          <a:noFill/>
          <a:ln w="76200">
            <a:solidFill>
              <a:schemeClr val="tx2">
                <a:lumMod val="50000"/>
                <a:lumOff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921642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Елена\Desktop\памятники и доски\История Мемориала\DSCN284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441" y="621363"/>
            <a:ext cx="5112568" cy="3834426"/>
          </a:xfrm>
          <a:prstGeom prst="rect">
            <a:avLst/>
          </a:prstGeom>
          <a:noFill/>
          <a:ln w="76200">
            <a:solidFill>
              <a:schemeClr val="tx2">
                <a:lumMod val="25000"/>
                <a:lumOff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7128284" y="6347706"/>
            <a:ext cx="1800200" cy="312827"/>
          </a:xfrm>
          <a:prstGeom prst="rect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txBody>
          <a:bodyPr>
            <a:normAutofit fontScale="475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800" dirty="0" smtClean="0">
                <a:solidFill>
                  <a:schemeClr val="tx1"/>
                </a:solidFill>
                <a:latin typeface="+mn-lt"/>
              </a:rPr>
              <a:t>АВТОР ПРЕЗЕНТАЦИИ –</a:t>
            </a:r>
          </a:p>
          <a:p>
            <a:pPr algn="ctr"/>
            <a:r>
              <a:rPr lang="ru-RU" sz="1800" dirty="0" smtClean="0">
                <a:solidFill>
                  <a:schemeClr val="tx1"/>
                </a:solidFill>
                <a:latin typeface="+mn-lt"/>
              </a:rPr>
              <a:t> СОЕНКОВА Е.К</a:t>
            </a:r>
            <a:r>
              <a:rPr lang="ru-RU" sz="1800" dirty="0">
                <a:solidFill>
                  <a:schemeClr val="tx1"/>
                </a:solidFill>
                <a:latin typeface="+mn-lt"/>
              </a:rPr>
              <a:t>.</a:t>
            </a:r>
          </a:p>
        </p:txBody>
      </p:sp>
      <p:pic>
        <p:nvPicPr>
          <p:cNvPr id="5" name="Picture 3" descr="C:\Users\Елена\Desktop\70лет победе\картинки о Победе\iP7YQHM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384" y="733854"/>
            <a:ext cx="917848" cy="573655"/>
          </a:xfrm>
          <a:prstGeom prst="rect">
            <a:avLst/>
          </a:prstGeom>
          <a:noFill/>
          <a:ln w="127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914400" y="4725144"/>
            <a:ext cx="8058472" cy="1447056"/>
          </a:xfrm>
          <a:prstGeom prst="rect">
            <a:avLst/>
          </a:prstGeom>
          <a:ln w="57150">
            <a:solidFill>
              <a:schemeClr val="accent1">
                <a:lumMod val="75000"/>
              </a:schemeClr>
            </a:solidFill>
          </a:ln>
        </p:spPr>
        <p:txBody>
          <a:bodyPr>
            <a:normAutofit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800" dirty="0" smtClean="0">
                <a:latin typeface="+mn-lt"/>
              </a:rPr>
              <a:t>ЖИТЕЛИ РЕУТОВА ПОМНЯТ ВОЕННУЮ ИСТОРИЮ СВОЕГО ГОРОДА, ЧТЯТ ПАМЯТЬ  ГЕРОЕВ. ВЕЧНЫЙ ОГОНЬ НА ГОРОДСКОМ МЕМОРИАЛЕ НАПОМИНАЕТ КАЖДОМУ ИЗ НАС ОБ ИСТОРИИ ВЕЛИКОЙ ОТЕЧЕСТВЕННОЙ ВОЙНЫ, О ЛЮДЯХ, КОТОРЫЕ ОТСТОЯЛИ СВОБОДУ И НЕЗАВИСИМОСТЬ НАШЕЙ РОДИНЫ.</a:t>
            </a:r>
            <a:endParaRPr lang="ru-RU" sz="1800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739558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7674" y="5085184"/>
            <a:ext cx="7992888" cy="1080120"/>
          </a:xfrm>
          <a:ln w="38100">
            <a:solidFill>
              <a:schemeClr val="accent1">
                <a:lumMod val="75000"/>
              </a:schemeClr>
            </a:solidFill>
          </a:ln>
        </p:spPr>
        <p:txBody>
          <a:bodyPr>
            <a:normAutofit/>
          </a:bodyPr>
          <a:lstStyle/>
          <a:p>
            <a:pPr algn="ctr"/>
            <a:r>
              <a:rPr lang="ru-RU" sz="2000" dirty="0" smtClean="0">
                <a:latin typeface="+mn-lt"/>
              </a:rPr>
              <a:t>ФОТОГРАФИЯ 1941 ГОДА. ЭТО ЦЕНТР ГОРОДА- УЛИЦА 10 ЛЕТ ОКТЯБРЯ. ЧЕРЕЗ НЕСКОЛЬКО ДНЕЙ МИРНУЮ ЖИЗНЬ ГОРОЖАН ПРЕРВЁТ ВОЙНА. </a:t>
            </a:r>
            <a:endParaRPr lang="ru-RU" sz="2000" dirty="0">
              <a:latin typeface="+mn-lt"/>
            </a:endParaRPr>
          </a:p>
        </p:txBody>
      </p:sp>
      <p:pic>
        <p:nvPicPr>
          <p:cNvPr id="1026" name="Picture 2" descr="C:\Users\Елена\Desktop\рабочие материалы\Рисунок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235" y="692696"/>
            <a:ext cx="7114032" cy="3950208"/>
          </a:xfrm>
          <a:prstGeom prst="rect">
            <a:avLst/>
          </a:prstGeom>
          <a:noFill/>
          <a:ln w="76200">
            <a:solidFill>
              <a:schemeClr val="tx2">
                <a:lumMod val="25000"/>
                <a:lumOff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9444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Елена\Desktop\Фабрика\-фабрика фото\DSC_03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866" y="692696"/>
            <a:ext cx="7655088" cy="4197952"/>
          </a:xfrm>
          <a:prstGeom prst="rect">
            <a:avLst/>
          </a:prstGeom>
          <a:noFill/>
          <a:ln w="76200">
            <a:solidFill>
              <a:schemeClr val="tx2">
                <a:lumMod val="50000"/>
                <a:lumOff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727867" y="5157192"/>
            <a:ext cx="8092606" cy="1044670"/>
          </a:xfrm>
          <a:prstGeom prst="rect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000" dirty="0" smtClean="0">
                <a:latin typeface="+mn-lt"/>
              </a:rPr>
              <a:t>НА ЭТОЙ ФОТОГРАФИИ ЗНАМЕНИТОЕ ЗДАНИЕ РЕУТОВА – ДОМ АТАБАЕВА. ОНО БЫЛО ПОСТРОЕНО ДЛЯ ТУРКМЕНСКИХ РАБОЧИХ В НАЧАЛЕ 30-Х ГОДОВ.</a:t>
            </a:r>
            <a:endParaRPr lang="ru-RU" sz="2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482078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6716" y="5157192"/>
            <a:ext cx="7987774" cy="1008112"/>
          </a:xfrm>
          <a:ln w="38100">
            <a:solidFill>
              <a:schemeClr val="accent1">
                <a:lumMod val="75000"/>
              </a:schemeClr>
            </a:solidFill>
          </a:ln>
        </p:spPr>
        <p:txBody>
          <a:bodyPr>
            <a:normAutofit/>
          </a:bodyPr>
          <a:lstStyle/>
          <a:p>
            <a:pPr algn="ctr"/>
            <a:r>
              <a:rPr lang="ru-RU" sz="1800" dirty="0" smtClean="0">
                <a:latin typeface="+mn-lt"/>
              </a:rPr>
              <a:t>В ГОРОДСКОМ МУЗЕЕ ВОССОЗДАН ВИД КОМНАТЫ ЖИТЕЛЯ РЕУТОВА </a:t>
            </a:r>
            <a:r>
              <a:rPr lang="ru-RU" sz="1800" dirty="0" smtClean="0">
                <a:latin typeface="+mn-lt"/>
              </a:rPr>
              <a:t> 30-50-Х  ГОДОВ. </a:t>
            </a:r>
            <a:r>
              <a:rPr lang="ru-RU" sz="1800" dirty="0" smtClean="0">
                <a:latin typeface="+mn-lt"/>
              </a:rPr>
              <a:t>ВСЕ ПРЕДМЕТЫ БЫТА ПРИНЕСЛИ В МУЗЕЙ ЖИТЕЛИ РЕУТОВА.</a:t>
            </a:r>
            <a:endParaRPr lang="ru-RU" sz="1800" dirty="0">
              <a:latin typeface="+mn-lt"/>
            </a:endParaRPr>
          </a:p>
        </p:txBody>
      </p:sp>
      <p:pic>
        <p:nvPicPr>
          <p:cNvPr id="7170" name="Picture 2" descr="C:\Users\Елена\Desktop\Фабрика\-фабрика фото\DSCN567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3" y="692696"/>
            <a:ext cx="5376597" cy="4032448"/>
          </a:xfrm>
          <a:prstGeom prst="rect">
            <a:avLst/>
          </a:prstGeom>
          <a:noFill/>
          <a:ln w="76200">
            <a:solidFill>
              <a:schemeClr val="tx2">
                <a:lumMod val="50000"/>
                <a:lumOff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Елена\Desktop\70лет победе\картинки о Победе\iP7YQHM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736429"/>
            <a:ext cx="1256987" cy="785617"/>
          </a:xfrm>
          <a:prstGeom prst="rect">
            <a:avLst/>
          </a:prstGeom>
          <a:noFill/>
          <a:ln w="127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511244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NewsPrint">
  <a:themeElements>
    <a:clrScheme name="NewsPrint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NewsPrint">
      <a:majorFont>
        <a:latin typeface="Impact"/>
        <a:ea typeface=""/>
        <a:cs typeface=""/>
        <a:font script="Jpan" typeface="HGP創英角ｺﾞｼｯｸUB"/>
        <a:font script="Hang" typeface="HY견고딕"/>
        <a:font script="Hans" typeface="微软雅黑"/>
        <a:font script="Hant" typeface="微軟正黑體"/>
        <a:font script="Arab" typeface="Tahoma"/>
        <a:font script="Hebr" typeface="To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NewsPrint">
      <a:fillStyleLst>
        <a:solidFill>
          <a:schemeClr val="phClr"/>
        </a:solidFill>
        <a:gradFill rotWithShape="1">
          <a:gsLst>
            <a:gs pos="0">
              <a:schemeClr val="phClr">
                <a:tint val="37000"/>
                <a:hueMod val="100000"/>
                <a:satMod val="200000"/>
                <a:lumMod val="88000"/>
              </a:schemeClr>
            </a:gs>
            <a:gs pos="100000">
              <a:schemeClr val="phClr">
                <a:tint val="53000"/>
                <a:shade val="100000"/>
                <a:hueMod val="100000"/>
                <a:satMod val="350000"/>
                <a:lumMod val="79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phClr">
                <a:shade val="100000"/>
              </a:schemeClr>
            </a:gs>
            <a:gs pos="100000">
              <a:schemeClr val="phClr"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</a:fillStyleLst>
      <a:lnStyleLst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12700" dir="528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2700">
            <a:bevelT w="31750" h="127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3000"/>
              </a:schemeClr>
            </a:gs>
            <a:gs pos="100000">
              <a:schemeClr val="phClr">
                <a:shade val="55000"/>
              </a:schemeClr>
            </a:gs>
          </a:gsLst>
          <a:lin ang="5400000" scaled="1"/>
        </a:gradFill>
        <a:blipFill rotWithShape="1">
          <a:blip xmlns:r="http://schemas.openxmlformats.org/officeDocument/2006/relationships" r:embed="rId1">
            <a:duotone>
              <a:schemeClr val="phClr">
                <a:shade val="20000"/>
                <a:satMod val="350000"/>
                <a:lumMod val="125000"/>
              </a:schemeClr>
              <a:schemeClr val="phClr">
                <a:tint val="90000"/>
                <a:satMod val="25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Newsprint</Template>
  <TotalTime>1206</TotalTime>
  <Words>1779</Words>
  <Application>Microsoft Office PowerPoint</Application>
  <PresentationFormat>Экран (4:3)</PresentationFormat>
  <Paragraphs>74</Paragraphs>
  <Slides>69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69</vt:i4>
      </vt:variant>
    </vt:vector>
  </HeadingPairs>
  <TitlesOfParts>
    <vt:vector size="70" baseType="lpstr">
      <vt:lpstr>NewsPrint</vt:lpstr>
      <vt:lpstr>ПРЕДВОЕННЫЙ РЕУТОВ И РЕУТОВ ВО ВРЕМЯ ВОЙНЫ В ФОТОГРАФИЯХ И ДОКУМЕНТАХ.</vt:lpstr>
      <vt:lpstr>ПРЕДВОЕННЫЙ РЕУТОВ… КАКИМ ОН БЫЛ?  КАК ВЫГЛЯДЕЛИ ЕГО ЖИТЕЛИ?  ОБ ЭТОМ РАССКАЗЫВАЮТ ДОКУМЕНТАЛЬНЫЕ ФОТОГРАФИИ.</vt:lpstr>
      <vt:lpstr>ТАК ВЫГЛЯДЕЛА РЕУТОВСКАЯ ФАБРИКА В 30-Е ГОДЫ. ОСНОВНАЯ ЧАСТЬ НАСЕЛЕНИЯ НАШЕГО ГОРОДА РАБОТАЛА ИМЕННО ЗДЕСЬ.</vt:lpstr>
      <vt:lpstr>А ЭТО - ФАБРИЧНАЯ ТРУБА.  ЕЁ «ГОЛОС» НАПОМИНАЛ РАБОТНИКАМ О НАЧАЛЕ СМЕНЫ.</vt:lpstr>
      <vt:lpstr>НА ФОТОГРАФИЯХ 1926 и 1934 ГОДА РАБОЧИЙ,  А ЗАТЕМ -  ПОМОЩНИК МАСТЕРА ПРЯДИЛЬНОЙ ФАБРИКИ -  СЕРГЕЙ ГАЛКИН. МНОГИЕ ЖИТЕЛИ В 30-40-Е ГОДЫ ВЫГЛЯДЕЛИ ИМЕННО ТАК.</vt:lpstr>
      <vt:lpstr>БОЛЬШАЯ ЧАСТЬ НАСЕЛЕНИЯ РЕУТОВА ЖИЛА В ФАБРИЧНЫХ КАЗАРМАХ. НА ФОТОГРАФИИ ИЗ АРХИВА СЕМЬИ КАПУСТКИНЫХ ОДНА ИЗ  СЕМЕЙ.</vt:lpstr>
      <vt:lpstr>ФОТОГРАФИЯ 1941 ГОДА. ЭТО ЦЕНТР ГОРОДА- УЛИЦА 10 ЛЕТ ОКТЯБРЯ. ЧЕРЕЗ НЕСКОЛЬКО ДНЕЙ МИРНУЮ ЖИЗНЬ ГОРОЖАН ПРЕРВЁТ ВОЙНА. </vt:lpstr>
      <vt:lpstr>Презентация PowerPoint</vt:lpstr>
      <vt:lpstr>В ГОРОДСКОМ МУЗЕЕ ВОССОЗДАН ВИД КОМНАТЫ ЖИТЕЛЯ РЕУТОВА  30-50-Х  ГОДОВ. ВСЕ ПРЕДМЕТЫ БЫТА ПРИНЕСЛИ В МУЗЕЙ ЖИТЕЛИ РЕУТОВА.</vt:lpstr>
      <vt:lpstr>ТАК ВЫГЛЯДЕЛИ ЮНОШИ РЕУТОВА НАКАНУНЕ ВОЙНЫ. ЭТА УНИКАЛЬНАЯ ФОТОГРАФИЯ ХРАНИТСЯ В СЕМЬЕ ЕФИМА ЛУНКИНА ( НА ФОТО ОН КРАЙНИЙ СПРАВА).</vt:lpstr>
      <vt:lpstr>ДЕТИ РЕУТОВА… ОНИ СОВСЕМ НЕ ДУМАЛИ О ТОМ, ЧТО СКОРО МИРНАЯ ЖИЗНЬ ЗАКОНЧИТСЯ, И ИМ БУДУТ СНИТЬСЯ СОВСЕМ ДРУГИЕ СНЫ.</vt:lpstr>
      <vt:lpstr>НА ФОТОГРАФИИ ИЗ АРХИВА АНТОНИНЫ ИВАНОВНЫ АРХИПОВОЙ МЫ ВИДИМ  ДЕТЕЙ ПРЕДВОЕННОГО ЮЖНОГО РЕУТОВА. В ЦЕНТРЕ - БЕЛОБРЫСЫЙ ПАРЕНЬ В КЕПКЕ - ЖЕНЯ ЖВЫНЧИКОВ.  ШАЛЬНАЯ ПУЛЯ УНЕСЁТ ЕГО ЖИЗНЬ В АПРЕЛЕ 1943.</vt:lpstr>
      <vt:lpstr>А ЭТО РЕУТОВСКИЕ МАЛЬЧИШКИ 30-Х ГОДОВ. КРАЙНИЙ СПРАВА – КАРЛ ЛОРЕНЦ. ОН ПОГИБНЕТ В ФЕВРАЛЕ 1944 ГОДА.</vt:lpstr>
      <vt:lpstr>НА ФОТОГРАФИИ 1926 ГОДА МЫ ВИДИТ ВОСПИТАННИКОВ И ОБСЛУЖИВАЮЩИЙ ПЕРСОНАЛ ПЕРВЫХ В РЕУТОВО ФАБРИЧНЫХ ЯСЛЕЙ.</vt:lpstr>
      <vt:lpstr>ВО ВСЕ ВРЕМЕНА У ДЕТЕЙ БЫЛИ ИГРУШКИ. ЭТОТ ДЕРЕВЯННЫЙ АВТОМОБИЛЬ  В 1937 ГОДУ  ИЗГОТОВИЛИ ДЛЯ УЧАСТИЯ В ВЫСТАВКЕ В ШКОЛЬНЫХ МАСТЕРСКИХ.  ФОТОГРАФИЯ ХРАНИТСЯ В СЕМЬЕ В.И.ЕМЕЛЬЯНОВА</vt:lpstr>
      <vt:lpstr>А ЭТО СОВСЕМ ДРУГОЙ ТРАНСПОРТ. ОН БЫЛ ЛЮБИМ МНОГИМИ, НО СОВСЕМ НЕ КАЖДЫЙ МОГ ЕГО ПРИОБРЕСТИ. ФОТОГРАФИЯ ИЗ АРХИВА СЕМЬИ КАПУСТКИНЫХ.</vt:lpstr>
      <vt:lpstr>А ЭТО -  ОСНОВНОЙ РЕУТОВСКИЙ ТРАНСПОРТ ПРЕДВОЕННЫХ ЛЕТ . ФОТОГРАФИЯ ИЗ АРХИВА СЕМЬИ КАПУСТКИНЫХ.</vt:lpstr>
      <vt:lpstr>В АРХИВЕ СЕМЬИ ВАСИЛИЯ СТЕПАНОВА ХРАНИТСЯ ПРЕДВОЕННАЯ ФОТОГРАФИЯ РЕУТОВСКИХ ПЛАНЕРИСТОВ. ВАСИЛИЙ-ЧЕТВЁРТЫЙ СЛЕВА В ВЕРХНЕМ РЯДУ. ОН СТАЛ ЛЁТЧИКОМ, БЫЛ СБИТ ПОД РЖЕВОМ, ПОПАЛ В ПЛЕН, ВЫЖИЛ, ВЕРНУЛСЯ В РЕУТОВ.</vt:lpstr>
      <vt:lpstr>МЫ ВИДИМ ФОТОГРАФИИ ВОСПИТАННИКОВ РЕУТОВСКОГО АЭРОКЛУБА. ЭТИ ЮНОШИ ПОЛУЧИЛИ ПЕРВЫЕ  ЛЁТНЫЕ НАВЫКИ  В АЭРОКЛУБЕ,  ПРОДОЛЖИЛИ УЧЁБУ В ВОЕННЫХ УЧИЛИЩАХ. КОГДА НАЧАЛАСЬ ВОЙНА, ЭТИ РЕБЯТА ВСТАЛИ НА ЗАЩИТУ  РОДИНЫ.</vt:lpstr>
      <vt:lpstr>ПЕРЕД ВОЙНОЙ БЫЛ СОЗДАН  РЕУТОВСКИЙ АЭРОКЛУБ. ЕГО ВОСПИТАННИКИ ПОСЕЩАЛИ ТЕОРЕТИЧЕСКИЕ ЗАНЯТИЯ В БАЛАШИХЕ. ПРАКТИЧЕСКИЕ ЗАНЯТИЯ ПРОХОДИЛИ НА АЭРОДРОМЕ В ЧЁРНОМ. ЭТА ФОТОГРАФИЯ ХРАНИТСЯ В СЕМЬЕ ВАСИЛИЯ СТЕПАНОВА.</vt:lpstr>
      <vt:lpstr>ПЕРЕД ВОЙНОЙ ЗАНЯТИЯ СПОРТОМ  БЫЛИ ВАЖНОЙ ЧАСТЬЮ ЖИЗНИ  МОЛОДЁЖИ. НА ФОТОГРАФИИ - РЕУТОВСКИЕ ЛЕГКОАТЛЕТЫ – УЧАСТНИКИ ОБЛАСТНЫХ СОРЕВНОВАНИЙ.</vt:lpstr>
      <vt:lpstr>ТАКИЕ СПОРТИВНЫЕ ПРАЗДНИКИ ПРОХОДИЛИ НА РЕУТОВСКОМ СТАДИОНЕ. ЭТА ФОТОГРАФИЯ ИЗ АРХИВА ЛИДИИ НИКОЛАЕВНЫ ДЁМИНОЙ. ОНА СРЕДИ УЧАСТНИКОВ ПРАЗДНИКА.</vt:lpstr>
      <vt:lpstr>ДЕЛЕГАЦИИ ЖИТЕЛЕЙ ГОРОДА ПОСЕЩАЛИ ВОИНСКИЕ ЧАСТИ, ДАВАЛИ КОНЦЕРТЫ , ПРОВОДИЛИ ПОЛИТЗАНЯТИЯ .  НА ФОТОГРАФИИ – ОДНА ИЗ ТАКИХ ВСТРЕЧ.</vt:lpstr>
      <vt:lpstr>ДО ВОЙНЫВ ЭТОМ ЗДАНИИ  НАХОДИЛСЯ  РЕУТОВСКИЙ РАЙОННЫЙ ИСПОЛНИТЕЛЬНЫЙ КОМИТЕТ. 7 ОКТЯБРЯ 1940 ГОДА ПОСЁЛОК РЕУТОВО БЫЛ ПРЕОБРАЗОВАН В ГОРОД.  В 1941  ГОДУ В ЗДАНИИ РАЗМЕСТИЛСЯ ПЕРВЫЙ ГОРОДСКОЙ СОВЕТ.</vt:lpstr>
      <vt:lpstr>НА ФОТОГРАФИИ 1937 ГОДА МЫ ВИДИМ РУКОВОДИТЕЛЕЙ И АКТИВ РЕУТОВСКОГО РАЙОН.</vt:lpstr>
      <vt:lpstr>ТАК В 1938 ГОДУ ВЫГЛЯДЕЛА «КАМЕННАЯ» ШКОЛА, В КОТОРОЙ УЧИЛИСЬ ДЕТИ РЕУТОВА. СО ШКОЛЬНОЙ СКАМЬИ МНОГИЕ УЧЕНИКИ УШЛИ НА ФРОНТ. ВМЕСТЕ С УЧЕНИКАМИ УШЛИ ВОЕВАТЬ  И ПЕДАГОГИ.</vt:lpstr>
      <vt:lpstr>НА ФОТОГРАФИИ 1938 ГОДА ПЕРВЫЕ ВЫПУСКНИКИ 10 КЛАССА ШКОЛЫ. У КАЖДОГО ИЗ НИХ СВОЯ ВОЕННАЯ БИОГРАФИЯ.</vt:lpstr>
      <vt:lpstr>НА ФОТОГРАФИИ - ВЫПУСКНИКИ ШКОЛЫ 1940 ГОДА. НА ПЛЕЧИ ЭТИХ РЕБЯТ ЛЕГЛИ ВСЕ ТЯГОТЫ ВОЙНЫ.</vt:lpstr>
      <vt:lpstr>22 ИЮНЯ 1941  ГОДА ПРИШЛА СТРАШНАЯ ВЕСТЬ О ВТОРЖЕНИИ ФАШИСТСКИХ ЗАХВАТЧИКОВ НА ТЕРРИТОРИЮ СОВЕТСКОГО ГОСУДАРСТВА. ЭТА ФОТОГРАФИЯ  ПЕРЕДАЁТ ТРЕВОГУ И БОЛЬ ВСЕХ ЖИТЕЛЕЙ НАШЕЙ СТРАНЫ. К СОЖАЛЕНИЮ, ФОТОГРАФИИ ЖИТЕЛЕЙ РЕУТОВА В ЭТО ВРЕМЯ НЕ СОХРАНИЛИСЬ. ДА И НЕ ДО ФОТОГРАФИЙ БЫЛО…</vt:lpstr>
      <vt:lpstr>ЗДАНИЕ  КЛУБА ИМЕНИ 7-Й ГОДОВЩИНЫ ОКТЯБРЯ. ОТСЮДА РЕУТОВЦЫ УХОДИЛИ НА ФРОНТ.</vt:lpstr>
      <vt:lpstr>МЕРКУЛОВСКИЙ ПОСЁЛОК, УЛИЦА ВОКЗАЛЬНАЯ. ФОТОГРАФИЯ СДЕЛАНА В 1926 ГОДУ. ИМЕННО ПО ЭТОЙ УЛИЦЕ В 1941 ГОДУ РЕУТОВЧАНЕ  ШЛИ К  ЖЕЛЕЗНОДОРОЖНОЙ СТАНЦИИ И ОТПРАВЛЯЛИСЬ НА ФРОНТ.</vt:lpstr>
      <vt:lpstr>В 1941 ГОДУ 1200 ЖЕНЩИН И МУЖЧИН РЕУТОВА УШЛИ НА ЗАЩИТУ РОДИНЫ. ИЗ НИХ БОЛЕЕ 800 ЧЕЛОВЕК БЫЛИ С РЕУТОВСКОЙ ПРЯДИЛЬНОЙ ФАБРИКИ. НА ФОТОГАФИЯХ- ЛИЦА НАШИХ ЗЕМЛЯКОВ, ПОГИБШИХ В ГОДЫ ВОЙНЫ.</vt:lpstr>
      <vt:lpstr>12 ИЮЛЯ 1941 ГОДА  НАЧАЛОСЬ ФОРМИРОВАНИЕ 1-Й РЕУТОВСКОЙ РОТЫ 25 БАЛАШИХИНСКОГО ИСТРЕБИТЕЛЬНОГО БАТАЛЬОНА. КОМАНДИРОМ РОТЫ СТАЛ ЗУБКОВ А.И., ПОЛИТРУКОМ – ФАВОРОВ. БАТАЛЬОН УЧАСТВОВАЛ В СРАЖЕНИЯХ МОСКОВСКОЙ БИТВЫ.</vt:lpstr>
      <vt:lpstr>7 НОЯБРЯ 1941 ГОДА  БАЛАШИХИНСКИЙ ИСТРЕБИТЕЛЬНЫЙ БАТАЛЬОН ПРИНИМАЛ УЧАСТИЕ В ПАРАДЕ НА КРАСНОЙ ПЛОЩАДИ.</vt:lpstr>
      <vt:lpstr>В НАЧАЛЕ ВОЙНЫ В НАШЕМ ГОРОДЕ БЫЛ РАЗВЁРНУТ 250-Й ЗЕНИТНО-АРТИЛЛЕРИЙСКИЙ ПОЛК. ОН ВХОДИЛ В СОСТАВ 1-ГО КОРПУСА ПВО. НА ФОТОГРАФИИ ИЗ АРХИВА  ГРИГОРИЯ ПЕТРОВИЧА АЛЛЕНОВА БОЙЦЫ ПОЛКА, КОТОРЫЕ ЗАЩИЩАЛИ НЕБО МОСКВЫ.</vt:lpstr>
      <vt:lpstr>НА ФОТОГРАФИИ 1941 ГОДА МЫ ВИДИМ БОЕВОЙ РАСЧЁТ  250 ЗЕНИТНО – АРТИЛЛЕРИЙСКОГО ПОЛКА.</vt:lpstr>
      <vt:lpstr>В 1943 ГОДУ ПОСЛЕ ВЗЯТИЯ СОВЕТСКИМИ ВОЙСКАМИ ГОРОДОВ КУРСК И БЕЛГОРОД БЫЛО ПРИНЯТО РЕШЕНИЕ ПРОИЗВЕСТИ ПЕРВЫЙ ПОБЕДНЫЙ САЛЮТ. В МОСКВЕ В САЛЮТЕ УЧАСТВОВАЛ 250 ЗЕНИТНО – АРТИЛЛЕРИЙСКИЙ ПОЛК.</vt:lpstr>
      <vt:lpstr>В ИЮНЕ 1943 ГОДА НА БАЗЕ 250 ЗЕНИТНО – АРТИЛЛЕРИЙСКОГО ПОЛКА БЫЛА СФОРМИРОВАНА 52 ЗЕНИТНО – АРТИЛЛЕРИЙСКАЯ ДИВИЗИЯ, В СОСТАВ КОТОРОЙ ВОШЛИ 3 ПОЛКА – 1735, 1737, И 1743.  ВОЕВАЛИ В ДИВИЗИИ И РЕУТОВЦЫ.</vt:lpstr>
      <vt:lpstr>НАШИ ЗЕМЛЯКИ ВОШЛИ В СОСТАВ РЕУТОВСКОЙ РОТЫ 2-Й ДИВИЗИИ НАРОДНОГО ОПОЛЧЕНИЯ. НА СЕГОДНЯ ИЗВЕСТНЫ ЛИШЬ НЕКОТОРЫЕ ФАМИЛИИ ОПОЛЧЕНЦЕВ ИЗ РЕУТОВА, КОТОРЫЕ  ГЕРОИЧЕСКИ СРАЖАЛИСЬ ПОД  МОСКВОЙ. К СОЖАЛЕНИЮ, ФОТОГРАФИИ РОТЫ НЕ СОХРАНИЛИСЬ. ЭТИ ФОТОГРАФИИ ОПОЛЧЕНЦЕВ  ВЗЯТЫ В ИНТЕРНЕТЕ.</vt:lpstr>
      <vt:lpstr>В ГОДЫ ВОЙНЫ В НАШЕМ ГОРОДЕ БЫЛИ РАЗМЕЩЕНЫ 2 ГОСПИТАЛЯ. НА ФОТОГРАФИИ -  ГРУППА ВРАЧЕЙ И МЕДСЕСТЁР ГОРОДА РЕУТОВА В ГОДЫ ВОЙНЫ. В ПЕРВОМ РЯДУ, ВТОРАЯ СПРАВА – ХИРУРГ БУТКЕВИЧ Г.А. ВО ВТОРОМ РЯДУ СЛЕВА – НАЧАЛЬНИК ГОСПИТАЛЯ ФОМЕНКОВ М.С. </vt:lpstr>
      <vt:lpstr>НА ФОТОГРАФИИ – ВРАЧИ И ПАЦИЕНТЫ РЕУТОВСКОГО ГОСПИТАЛЯ. СОХРАНИЛОСЬ ВСЕГО НЕСКОЛЬКО ФОТОГРАФИЙ, СДЕЛАННЫХ В НАШЕМ ГОРОДЕ ВО ВРЕМЯ ВОЙНЫ. ВСЕ ОНИ  БЕРЕЖНО ХРАНЯТСЯ В ГОРОДСКОМ МУЗЕЕ,</vt:lpstr>
      <vt:lpstr>НА ФОТОГРАФИИ – ВРАЧИ И МЕДИЦИНСКИЙ ПЕРСОНАЛ ГОСПИТАЛЯ В РЕУТОВО.</vt:lpstr>
      <vt:lpstr>ЭТА ФОТОГРАФИЯ СДЕЛАНА В 1942 ГОДУ. НА НЕЙ МЫ ВИДИМ СЕКРЕТАРЯ РАЙОННОГО КОМИТЕТА  ЗИМИЧЕВУ В.В. СРЕДИ РАНЕНЫХ В ЭВАКОГОСПИТАЛЕ.</vt:lpstr>
      <vt:lpstr>НА ФОТОГРАФИИ -  УЧЕНИЦЫ СТАРШИХ КЛАССОВ РЕУТОВСКОЙ «КАМЕННОЙ» ШКОЛЫ. ПОСЛЕ УРОКОВ ДЕВУШКИ ПОМОГАЛИ РАНЕНЫМ В ГОСПИТАЛЕ.</vt:lpstr>
      <vt:lpstr>В ОКТЯБРЕ 1941 ГОДА НАЧАЛАСЬ МОБИЛИЗАЦИЯ НАСЕЛЕНИЯ НА СТРОИТЕЛЬСТВО ОБОРОНИТЕЛЬНЫХ РУБЕЖЕЙ ВОКРУГ МОСКВЫ. ВСЕГО В ОТРЯДЕ БЫЛО 700 ЧЕЛОВЕК.  НА ФОТОГРАФИИ 1941 ГОДА – СРОИТЕЛЬСТВО ОБОРОНИТЕЛЬНЫХ СООРУЖЕНИЙ В РАЙОНЕ СТАНЦИИ УДЕЛЬНАЯ РАМЕНСКОГО РАЙОНА.</vt:lpstr>
      <vt:lpstr>ТАК СТРОИЛИСЬ ОБОРОНИТЕЛЬНЫЕ УКРЕПЛЕНИЯ. ЭТА ФОТОГРАФИЯ ВЗЯТА В ИНТЕРНЕТЕ, НО ОНА ОЧЕНЬ ТОЧНО ПОКАЗЫВАЕТ ТИТАНИЧЕСКИЙ ТРУД ЖЕНЩИН, СТАРИКОВ И ПОДРОСТКОВ В ТЫЛУ ВРАГА.</vt:lpstr>
      <vt:lpstr>НА ЭТОЙ УНИКАЛЬНОЙ ФОТОГРАФИИ, КОТОРАЯ ХРАНИТСЯ В ГОРОДСКОМ  МУЗЕЕ, ЖИТЕЛИ ВОЕННОГО РЕУТОВА, ТОЧНЕЕ, ЖЕНЩИНЫ НАШЕГО ГОРОДА. ОНИ ПРОВОДИЛИ СВОИХ МУЖЕЙ И ДЕТЕЙ НА ФРОНТ, А САМИ РАБОТАЛИ РАДИ ПОБЕДЫ, НЕ ПОКЛАДАЯ РУК.</vt:lpstr>
      <vt:lpstr>Презентация PowerPoint</vt:lpstr>
      <vt:lpstr>Презентация PowerPoint</vt:lpstr>
      <vt:lpstr>Презентация PowerPoint</vt:lpstr>
      <vt:lpstr>В МЕХАНИЧЕСКОМ ЦЕХЕ ФАБРИКИ БЫЛО ОТРЕМОНТИРОВАНО  20 АВТОМАШИН ЗИС И ГАЗ-АА.</vt:lpstr>
      <vt:lpstr>Презентация PowerPoint</vt:lpstr>
      <vt:lpstr>В 1942 ГОДУ ИЗ МАСТЕРСКОЙ ПО РЕМОНТУ ОХОТНИЧЬИХ РУЖЕЙ БЫЛ ОРГАНИЗОВАН ЗАВОД «МЕТАЛЛОИЗДЕЛИЙ». ЗДЕСЬ ВЫПУСКАЛИСЬ ГИЛЬЗЫ ДЛЯ ОХОТНИЧЬИХ ПАТРОНОВ, БОЕВЫЕ ГИЛЬЗЫ, ШИНЫ КРАМЕРА, «ВОЛОКУШИ»  ДЛЯ РАНЕНЫХ. ПОЗЖЕ ЗАВОД СТАЛ НАЗЫВАТЬСЯ «ВОЕНОХОТ». </vt:lpstr>
      <vt:lpstr>Презентация PowerPoint</vt:lpstr>
      <vt:lpstr>Презентация PowerPoint</vt:lpstr>
      <vt:lpstr>Презентация PowerPoint</vt:lpstr>
      <vt:lpstr>Презентация PowerPoint</vt:lpstr>
      <vt:lpstr>НА ФОТОГРАФИИ ИЗ АРХИВА СЕМЬИ  ГАВРИЛИНЫХ МЫ ВИДИМ ЖИТЕЛЕЙ ЮЖНОГО РЕУТОВА . В ТЯЖЁЛЫЕ ГОДЫ ВОЙНЫ ТРУЖЕНИКИ СОВХОЗА «СЕРП И МОЛОТ» И КОЛХОЗА «ВПЕРЁД»  БЕСПЕРЕБОЙНО ОБЕСПЕЧИВАЛИ ФРОНТ СЕЛБСКОХОЗЯЙСТВЕННЫМИ ПРОДУКТАМИ,</vt:lpstr>
      <vt:lpstr>23 НОЯБРЯ 1944 ГОДА ПО ПРИКАЗУ НАРОДНОГО КОМИССАРА СОЦИАЛЬНОГО ОБЕСПЕЧЕНИЯ РСФСР  БАЛАШИХИНСКАЯ ПРОТЕЗНАЯ МАСТЕРСКАЯ БЫЛА РЕОРГАНИЗОВАНА В ПРОТЕЗНО – ОРТОПЕДИЧЕСКИЙ ЗАВАД. ЗАВОД РАЗМЕСТИЛСЯ НА УЛИЦЕ 10-ЛЕТИЯ ОКТЯБРЯ В БЫВШЕМ ПОМЕЩЕНИИ РЕУТОВСКОГО РАЙОННОГО ИСПОЛКОМА. ЗДЕСЬ БЫЛ ОСВОЕН ВЫПУСК НЕОБХОДИМЫХ  ДЛЯ ИНВАЛИДОВ ВОЙНЫ ПРОТЕЗОВ РУК И НОГ.</vt:lpstr>
      <vt:lpstr>В ФОНД ОБОРОНЫ СТРАНЫ, НА НУЖДЫ ФРОНТА, ЖИТЕЛИ ГОРОДА ВНОСИЛИ ЛИЧНЫЕ СБЕРЕЖЕНИЯ, ЦЕННОСТИ, ОБЛИГАЦИИ. ПОКУПАЛИ И ОБЛИГАЦИИ ВОЕННОГО ЗАЙМА, БИЛЕТЫ ДЕНЕЖНО – ВЕЩЕВОЙ ЛОТЕРЕИ.</vt:lpstr>
      <vt:lpstr>Презентация PowerPoint</vt:lpstr>
      <vt:lpstr>С ФРОНТА ПРИХОДИЛИ ПИСЬМА. ИХ ЧИТАЛИ НЕ ТОЛЬКО В СЕМЬЯХ,  НО И НА МИТИНГАХ ПЕРЕД ВСЕМИ ЖИТЕЛЯМИ.  ВСЕ ЖДАЛИ ПОБЕДУ И ВЕРИЛИ В НЕЁ.</vt:lpstr>
      <vt:lpstr>ПИСАЛ ДОМОЙ И ВИКТОР КУРАЧЁВ. ЕГО ПИСЬМА ХРАНЯТСЯ В ГОРОДСКОМ МУЗЕЕ.  НА ФОТОГРАФИИ – ВИКТОР КУРАЧЁВ И ВИКТОР МОРОЗКИН. ОНИ ДРУЖИЛИ ЕЩЁ СО ШКОЛЫ. ОБА ДРУГА ПОГИБЛИ.</vt:lpstr>
      <vt:lpstr>А ЭТО ПИСЬМА ВИКТОРА ЛИЗГУНОВА. ОНИ ХРАНЯТСЯ В ГОРОДСКОМ АРХИВЕ. ГВАРДИИ РЯДОВОЙ ВИКТОР ЛИЗГУНОВ ПОГИБ 15 АВГУСТА 1944 ГОДА.</vt:lpstr>
      <vt:lpstr>ПРИХОДИЛИ И СТРАШНЫЕ ВЕСТИ. ЭТО – ИЗВЕЩЕНИЕ О СМЕРТИ ИЛИ «ПОХОРОНКА» О ЕВГЕНИИ ЖВЫНЧИКОВЕ. СЕГОДНЯ ОНА ХРАНИТСЯ В СЕМЬЕ АНТОНИНЫ ИВАНОВНЫ АРХИПОВОЙ.</vt:lpstr>
      <vt:lpstr> А ЭТО – «ПОХОРОНКА» НА ВАЛЕНТИНА СЕРЕБРЯННИКОВА. ОН ПОГИБ 20 ОКТЯБРЯ 1944 ГОДА. «ПОХОРОНКА» НА ЛЕЙТЕНАНТА СЕРЕБРЯННИКОВА  ХРАНИТСЯ В ГОРОДСКОМ МУЗЕЕ.</vt:lpstr>
      <vt:lpstr> ИЗВЕЩЕНИЕ О СМЕРТИ БЛИЗКОГО ЧЕЛОВЕКА ПОЛУЧИЛА И СЕМЬЯ МИТРОФАНА БАБКОВА. ДО СИХ ПОР ЕГО РОДСТВЕННИКИ ПОМНЯТ, КАК С МАЛЕНЬКИМ СЫНИШКОЙ НА РУКАХ МИТРОФАН ШЁЛ К СТАНЦИИ, ОТКУДА ВМЕСТЕ С ДРУГИМИ РЕУТОВЦАМИ , ОТПРАВИЛСЯ НА ФРОНТ.</vt:lpstr>
      <vt:lpstr>О ПОДВИГЕ  СВОЕГО ЗЕМЛЯКА АЛЕКСЕЯ ЛОГАЧЁВА  ЖИТЕЛИ РЕУТОВА УЗНАЛИ  ИЗ  ГАЗЕТЫ «ПРАВДА» ОТ 8 ФЕВРАЛЯ 1942 ГОДА. ЛЕЙТЕНАНТ ЛОГАЧЁВ, ВОСПИТАННИК РЕУТОВСКОГО АЭРОКЛУБА, ПОГИБ 19 ДЕКАБРЯ 1941 ГОДА ПОД ГОРОДОМ ПЛАВСКОМ,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ГОРОД РЕУТОВ ВО ВРЕМЯ ВЕЛИКОЙ ОТЕЧЕСТВЕННОЙ ВОЙНЫ</dc:title>
  <dc:creator>Елена</dc:creator>
  <cp:lastModifiedBy>Елена</cp:lastModifiedBy>
  <cp:revision>154</cp:revision>
  <dcterms:created xsi:type="dcterms:W3CDTF">2015-01-23T03:37:03Z</dcterms:created>
  <dcterms:modified xsi:type="dcterms:W3CDTF">2015-04-14T05:43:21Z</dcterms:modified>
</cp:coreProperties>
</file>