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3" r:id="rId2"/>
    <p:sldId id="284" r:id="rId3"/>
    <p:sldId id="260" r:id="rId4"/>
    <p:sldId id="261" r:id="rId5"/>
    <p:sldId id="262" r:id="rId6"/>
    <p:sldId id="263" r:id="rId7"/>
    <p:sldId id="264" r:id="rId8"/>
    <p:sldId id="281" r:id="rId9"/>
    <p:sldId id="257" r:id="rId10"/>
    <p:sldId id="258" r:id="rId11"/>
    <p:sldId id="267" r:id="rId12"/>
    <p:sldId id="268" r:id="rId13"/>
    <p:sldId id="280" r:id="rId14"/>
    <p:sldId id="270" r:id="rId15"/>
    <p:sldId id="271" r:id="rId16"/>
    <p:sldId id="276" r:id="rId17"/>
    <p:sldId id="272" r:id="rId18"/>
    <p:sldId id="282" r:id="rId19"/>
    <p:sldId id="273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64" autoAdjust="0"/>
  </p:normalViewPr>
  <p:slideViewPr>
    <p:cSldViewPr>
      <p:cViewPr varScale="1">
        <p:scale>
          <a:sx n="37" d="100"/>
          <a:sy n="37" d="100"/>
        </p:scale>
        <p:origin x="-84" y="-12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830120596928981"/>
          <c:y val="2.4966006111743277E-2"/>
          <c:w val="0.54801442249765653"/>
          <c:h val="0.641207570259999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первоначальный бюджет</c:v>
                </c:pt>
                <c:pt idx="1">
                  <c:v>бюджет с учетом изменений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1971.8</c:v>
                </c:pt>
                <c:pt idx="1">
                  <c:v>2411.9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первоначальный бюджет</c:v>
                </c:pt>
                <c:pt idx="1">
                  <c:v>бюджет с учетом изменений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2005.1</c:v>
                </c:pt>
                <c:pt idx="1">
                  <c:v>2504.9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источники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первоначальный бюджет</c:v>
                </c:pt>
                <c:pt idx="1">
                  <c:v>бюджет с учетом изменений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33.300000000000004</c:v>
                </c:pt>
                <c:pt idx="1">
                  <c:v>93</c:v>
                </c:pt>
              </c:numCache>
            </c:numRef>
          </c:val>
        </c:ser>
        <c:gapWidth val="22"/>
        <c:overlap val="10"/>
        <c:axId val="121216384"/>
        <c:axId val="122439936"/>
      </c:barChart>
      <c:catAx>
        <c:axId val="12121638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22439936"/>
        <c:crosses val="autoZero"/>
        <c:auto val="1"/>
        <c:lblAlgn val="ctr"/>
        <c:lblOffset val="100"/>
      </c:catAx>
      <c:valAx>
        <c:axId val="122439936"/>
        <c:scaling>
          <c:orientation val="minMax"/>
        </c:scaling>
        <c:axPos val="l"/>
        <c:majorGridlines/>
        <c:numFmt formatCode="General" sourceLinked="1"/>
        <c:tickLblPos val="nextTo"/>
        <c:crossAx val="121216384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2013 г. 911,5</c:v>
                </c:pt>
                <c:pt idx="1">
                  <c:v>2014г. 1175,2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0.2</c:v>
                </c:pt>
                <c:pt idx="1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2013 г. 911,5</c:v>
                </c:pt>
                <c:pt idx="1">
                  <c:v>2014г. 1175,2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273.8</c:v>
                </c:pt>
                <c:pt idx="1">
                  <c:v>180.6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субвеции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2013 г. 911,5</c:v>
                </c:pt>
                <c:pt idx="1">
                  <c:v>2014г. 1175,2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551</c:v>
                </c:pt>
                <c:pt idx="1">
                  <c:v>921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2013 г. 911,5</c:v>
                </c:pt>
                <c:pt idx="1">
                  <c:v>2014г. 1175,2 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86.5</c:v>
                </c:pt>
                <c:pt idx="1">
                  <c:v>73.400000000000006</c:v>
                </c:pt>
              </c:numCache>
            </c:numRef>
          </c:val>
        </c:ser>
        <c:shape val="box"/>
        <c:axId val="104970112"/>
        <c:axId val="104971648"/>
        <c:axId val="0"/>
      </c:bar3DChart>
      <c:catAx>
        <c:axId val="104970112"/>
        <c:scaling>
          <c:orientation val="minMax"/>
        </c:scaling>
        <c:axPos val="b"/>
        <c:numFmt formatCode="General" sourceLinked="1"/>
        <c:tickLblPos val="nextTo"/>
        <c:crossAx val="104971648"/>
        <c:crosses val="autoZero"/>
        <c:auto val="1"/>
        <c:lblAlgn val="ctr"/>
        <c:lblOffset val="100"/>
      </c:catAx>
      <c:valAx>
        <c:axId val="104971648"/>
        <c:scaling>
          <c:orientation val="minMax"/>
        </c:scaling>
        <c:axPos val="l"/>
        <c:majorGridlines/>
        <c:numFmt formatCode="General" sourceLinked="1"/>
        <c:tickLblPos val="nextTo"/>
        <c:crossAx val="1049701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4830120596928981"/>
          <c:y val="2.4966006111743277E-2"/>
          <c:w val="0.54801442249765653"/>
          <c:h val="0.641207570259999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первоначальный бюджет</c:v>
                </c:pt>
                <c:pt idx="1">
                  <c:v>бюджет с учетом изменений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1971.8</c:v>
                </c:pt>
                <c:pt idx="1">
                  <c:v>2411.9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4650453747052017E-3"/>
                  <c:y val="-5.0316402492634318E-2"/>
                </c:manualLayout>
              </c:layout>
              <c:showVal val="1"/>
            </c:dLbl>
            <c:dLbl>
              <c:idx val="1"/>
              <c:layout>
                <c:manualLayout>
                  <c:x val="6.6975680620578034E-3"/>
                  <c:y val="-2.843970575670635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первоначальный бюджет</c:v>
                </c:pt>
                <c:pt idx="1">
                  <c:v>бюджет с учетом изменений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2005.1</c:v>
                </c:pt>
                <c:pt idx="1">
                  <c:v>2504.9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источники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первоначальный бюджет</c:v>
                </c:pt>
                <c:pt idx="1">
                  <c:v>бюджет с учетом изменений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33.300000000000004</c:v>
                </c:pt>
                <c:pt idx="1">
                  <c:v>93</c:v>
                </c:pt>
              </c:numCache>
            </c:numRef>
          </c:val>
        </c:ser>
        <c:gapWidth val="22"/>
        <c:overlap val="10"/>
        <c:axId val="73144192"/>
        <c:axId val="77348224"/>
      </c:barChart>
      <c:catAx>
        <c:axId val="73144192"/>
        <c:scaling>
          <c:orientation val="minMax"/>
        </c:scaling>
        <c:axPos val="b"/>
        <c:majorGridlines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77348224"/>
        <c:crosses val="autoZero"/>
        <c:lblAlgn val="ctr"/>
        <c:lblOffset val="100"/>
      </c:catAx>
      <c:valAx>
        <c:axId val="77348224"/>
        <c:scaling>
          <c:orientation val="minMax"/>
        </c:scaling>
        <c:axPos val="l"/>
        <c:majorGridlines/>
        <c:numFmt formatCode="General" sourceLinked="1"/>
        <c:tickLblPos val="nextTo"/>
        <c:crossAx val="73144192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3749170843762488"/>
          <c:y val="4.1189685064232616E-2"/>
          <c:w val="0.32544803783883858"/>
          <c:h val="0.688544534022421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исполнение бюджета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2437.4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1.4946550194987819E-2"/>
                  <c:y val="-3.624026554127170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исполнение бюджета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2476.3000000000002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источники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исполнение бюджета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38.9</c:v>
                </c:pt>
              </c:numCache>
            </c:numRef>
          </c:val>
        </c:ser>
        <c:gapWidth val="23"/>
        <c:overlap val="11"/>
        <c:axId val="88468480"/>
        <c:axId val="89005440"/>
      </c:barChart>
      <c:catAx>
        <c:axId val="8846848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89005440"/>
        <c:crosses val="autoZero"/>
        <c:auto val="1"/>
        <c:lblAlgn val="ctr"/>
        <c:lblOffset val="100"/>
      </c:catAx>
      <c:valAx>
        <c:axId val="89005440"/>
        <c:scaling>
          <c:orientation val="minMax"/>
        </c:scaling>
        <c:axPos val="l"/>
        <c:majorGridlines/>
        <c:numFmt formatCode="General" sourceLinked="1"/>
        <c:tickLblPos val="nextTo"/>
        <c:crossAx val="88468480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6.7361171867405534E-2"/>
                  <c:y val="-0.4525023735280204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</a:t>
                    </a:r>
                    <a:r>
                      <a:rPr lang="en-US" dirty="0" smtClean="0"/>
                      <a:t>088,3</a:t>
                    </a:r>
                    <a:r>
                      <a:rPr lang="ru-RU" dirty="0" smtClean="0"/>
                      <a:t>                      млн.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387,9</a:t>
                    </a:r>
                    <a:r>
                      <a:rPr lang="ru-RU" dirty="0" smtClean="0"/>
                      <a:t> млн.руб.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целевые программы (84,3%)</c:v>
                </c:pt>
                <c:pt idx="1">
                  <c:v>непрограммные расходы (15,7%)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2088.3200000000002</c:v>
                </c:pt>
                <c:pt idx="1">
                  <c:v>387.93099999999924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2010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Нац.оборона и нац.безопасность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6.1</c:v>
                </c:pt>
                <c:pt idx="1">
                  <c:v>0.70000000000000029</c:v>
                </c:pt>
                <c:pt idx="2">
                  <c:v>1.6</c:v>
                </c:pt>
                <c:pt idx="3">
                  <c:v>40.700000000000003</c:v>
                </c:pt>
                <c:pt idx="4">
                  <c:v>27.7</c:v>
                </c:pt>
                <c:pt idx="5">
                  <c:v>3.9</c:v>
                </c:pt>
                <c:pt idx="6">
                  <c:v>14.6</c:v>
                </c:pt>
                <c:pt idx="7">
                  <c:v>3</c:v>
                </c:pt>
                <c:pt idx="8">
                  <c:v>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Нац.оборона и нац.безопасность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8.1</c:v>
                </c:pt>
                <c:pt idx="1">
                  <c:v>0.8</c:v>
                </c:pt>
                <c:pt idx="2">
                  <c:v>2.6</c:v>
                </c:pt>
                <c:pt idx="3">
                  <c:v>14.9</c:v>
                </c:pt>
                <c:pt idx="4">
                  <c:v>43.6</c:v>
                </c:pt>
                <c:pt idx="5">
                  <c:v>5.3</c:v>
                </c:pt>
                <c:pt idx="6">
                  <c:v>20</c:v>
                </c:pt>
                <c:pt idx="7">
                  <c:v>2.6</c:v>
                </c:pt>
                <c:pt idx="8">
                  <c:v>2.2999999999999998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2012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Нац.оборона и нац.безопасность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8.3000000000000007</c:v>
                </c:pt>
                <c:pt idx="1">
                  <c:v>1.4</c:v>
                </c:pt>
                <c:pt idx="2">
                  <c:v>4.0999999999999996</c:v>
                </c:pt>
                <c:pt idx="3">
                  <c:v>9.1</c:v>
                </c:pt>
                <c:pt idx="4">
                  <c:v>43</c:v>
                </c:pt>
                <c:pt idx="5">
                  <c:v>4.7</c:v>
                </c:pt>
                <c:pt idx="6">
                  <c:v>25</c:v>
                </c:pt>
                <c:pt idx="7">
                  <c:v>2.5</c:v>
                </c:pt>
                <c:pt idx="8">
                  <c:v>1.8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2013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Нац.оборона и нац.безопасность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10.4</c:v>
                </c:pt>
                <c:pt idx="1">
                  <c:v>0.9</c:v>
                </c:pt>
                <c:pt idx="2">
                  <c:v>6.5</c:v>
                </c:pt>
                <c:pt idx="3">
                  <c:v>6.1</c:v>
                </c:pt>
                <c:pt idx="4">
                  <c:v>53.6</c:v>
                </c:pt>
                <c:pt idx="5">
                  <c:v>4</c:v>
                </c:pt>
                <c:pt idx="6">
                  <c:v>12.5</c:v>
                </c:pt>
                <c:pt idx="7">
                  <c:v>2.6</c:v>
                </c:pt>
                <c:pt idx="8">
                  <c:v>3.4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Нац.оборона и нац.безопасность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>
                  <c:v>11.4</c:v>
                </c:pt>
                <c:pt idx="1">
                  <c:v>2.2000000000000002</c:v>
                </c:pt>
                <c:pt idx="2">
                  <c:v>6.3</c:v>
                </c:pt>
                <c:pt idx="3">
                  <c:v>7</c:v>
                </c:pt>
                <c:pt idx="4">
                  <c:v>53.6</c:v>
                </c:pt>
                <c:pt idx="5">
                  <c:v>4.3</c:v>
                </c:pt>
                <c:pt idx="6">
                  <c:v>4.0999999999999996</c:v>
                </c:pt>
                <c:pt idx="7">
                  <c:v>2.7</c:v>
                </c:pt>
                <c:pt idx="8">
                  <c:v>8.5</c:v>
                </c:pt>
              </c:numCache>
            </c:numRef>
          </c:val>
        </c:ser>
        <c:axId val="126884480"/>
        <c:axId val="126999552"/>
      </c:barChart>
      <c:catAx>
        <c:axId val="1268844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500" baseline="0"/>
            </a:pPr>
            <a:endParaRPr lang="ru-RU"/>
          </a:p>
        </c:txPr>
        <c:crossAx val="126999552"/>
        <c:crosses val="autoZero"/>
        <c:auto val="1"/>
        <c:lblAlgn val="ctr"/>
        <c:lblOffset val="100"/>
      </c:catAx>
      <c:valAx>
        <c:axId val="126999552"/>
        <c:scaling>
          <c:orientation val="minMax"/>
        </c:scaling>
        <c:axPos val="b"/>
        <c:majorGridlines/>
        <c:numFmt formatCode="General" sourceLinked="1"/>
        <c:tickLblPos val="nextTo"/>
        <c:crossAx val="1268844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54.3</c:v>
                </c:pt>
                <c:pt idx="1">
                  <c:v>59.2</c:v>
                </c:pt>
                <c:pt idx="2">
                  <c:v>55.8</c:v>
                </c:pt>
                <c:pt idx="3">
                  <c:v>70.400000000000006</c:v>
                </c:pt>
                <c:pt idx="4">
                  <c:v>73.3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Культура </c:v>
                </c:pt>
              </c:strCache>
            </c:strRef>
          </c:tx>
          <c:dLbls>
            <c:dLbl>
              <c:idx val="4"/>
              <c:layout>
                <c:manualLayout>
                  <c:x val="0"/>
                  <c:y val="-3.086635926983937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7.6</c:v>
                </c:pt>
                <c:pt idx="1">
                  <c:v>7.1</c:v>
                </c:pt>
                <c:pt idx="2">
                  <c:v>6.2</c:v>
                </c:pt>
                <c:pt idx="3">
                  <c:v>5.3</c:v>
                </c:pt>
                <c:pt idx="4">
                  <c:v>5.8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28.6</c:v>
                </c:pt>
                <c:pt idx="1">
                  <c:v>27.1</c:v>
                </c:pt>
                <c:pt idx="2">
                  <c:v>32.5</c:v>
                </c:pt>
                <c:pt idx="3">
                  <c:v>16.399999999999999</c:v>
                </c:pt>
                <c:pt idx="4">
                  <c:v>5.7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5.9</c:v>
                </c:pt>
                <c:pt idx="1">
                  <c:v>3.5</c:v>
                </c:pt>
                <c:pt idx="2">
                  <c:v>3.3</c:v>
                </c:pt>
                <c:pt idx="3">
                  <c:v>3.4</c:v>
                </c:pt>
                <c:pt idx="4">
                  <c:v>3.7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dLbls>
            <c:dLbl>
              <c:idx val="1"/>
              <c:layout>
                <c:manualLayout>
                  <c:x val="1.3888888888888904E-2"/>
                  <c:y val="1.6836195965367048E-2"/>
                </c:manualLayout>
              </c:layout>
              <c:showVal val="1"/>
            </c:dLbl>
            <c:dLbl>
              <c:idx val="2"/>
              <c:layout>
                <c:manualLayout>
                  <c:x val="7.7160493827160594E-3"/>
                  <c:y val="8.4180979826834704E-3"/>
                </c:manualLayout>
              </c:layout>
              <c:showVal val="1"/>
            </c:dLbl>
            <c:dLbl>
              <c:idx val="3"/>
              <c:layout>
                <c:manualLayout>
                  <c:x val="1.0802469135802482E-2"/>
                  <c:y val="1.683619596536704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3.6</c:v>
                </c:pt>
                <c:pt idx="1">
                  <c:v>3.1</c:v>
                </c:pt>
                <c:pt idx="2">
                  <c:v>2.2999999999999998</c:v>
                </c:pt>
                <c:pt idx="3">
                  <c:v>4.5</c:v>
                </c:pt>
                <c:pt idx="4">
                  <c:v>11.6</c:v>
                </c:pt>
              </c:numCache>
            </c:numRef>
          </c:val>
        </c:ser>
        <c:axId val="136015232"/>
        <c:axId val="136078464"/>
      </c:barChart>
      <c:catAx>
        <c:axId val="136015232"/>
        <c:scaling>
          <c:orientation val="minMax"/>
        </c:scaling>
        <c:axPos val="b"/>
        <c:numFmt formatCode="General" sourceLinked="1"/>
        <c:tickLblPos val="nextTo"/>
        <c:crossAx val="136078464"/>
        <c:crosses val="autoZero"/>
        <c:auto val="1"/>
        <c:lblAlgn val="ctr"/>
        <c:lblOffset val="100"/>
      </c:catAx>
      <c:valAx>
        <c:axId val="136078464"/>
        <c:scaling>
          <c:orientation val="minMax"/>
        </c:scaling>
        <c:axPos val="l"/>
        <c:majorGridlines/>
        <c:numFmt formatCode="General" sourceLinked="1"/>
        <c:tickLblPos val="nextTo"/>
        <c:crossAx val="136015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830120596928981"/>
          <c:y val="2.4966006111743277E-2"/>
          <c:w val="0.54801442249765653"/>
          <c:h val="0.641207570259999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первоначальный бюджет</c:v>
                </c:pt>
                <c:pt idx="1">
                  <c:v>бюджет с учетом изменений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1971.8</c:v>
                </c:pt>
                <c:pt idx="1">
                  <c:v>2411.9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первоначальный бюджет</c:v>
                </c:pt>
                <c:pt idx="1">
                  <c:v>бюджет с учетом изменений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2005.1</c:v>
                </c:pt>
                <c:pt idx="1">
                  <c:v>2504.9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источники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первоначальный бюджет</c:v>
                </c:pt>
                <c:pt idx="1">
                  <c:v>бюджет с учетом изменений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33.300000000000004</c:v>
                </c:pt>
                <c:pt idx="1">
                  <c:v>93</c:v>
                </c:pt>
              </c:numCache>
            </c:numRef>
          </c:val>
        </c:ser>
        <c:gapWidth val="22"/>
        <c:overlap val="10"/>
        <c:axId val="89003904"/>
        <c:axId val="90440064"/>
      </c:barChart>
      <c:catAx>
        <c:axId val="8900390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0440064"/>
        <c:crosses val="autoZero"/>
        <c:auto val="1"/>
        <c:lblAlgn val="ctr"/>
        <c:lblOffset val="100"/>
      </c:catAx>
      <c:valAx>
        <c:axId val="90440064"/>
        <c:scaling>
          <c:orientation val="minMax"/>
        </c:scaling>
        <c:axPos val="l"/>
        <c:majorGridlines/>
        <c:numFmt formatCode="General" sourceLinked="1"/>
        <c:tickLblPos val="nextTo"/>
        <c:crossAx val="89003904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3749170843762488"/>
          <c:y val="4.1189685064232616E-2"/>
          <c:w val="0.32544803783883874"/>
          <c:h val="0.688544534022421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исполнение бюджета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2437.4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исполнение бюджета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2476.3000000000002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источники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исполнение бюджета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38.9</c:v>
                </c:pt>
              </c:numCache>
            </c:numRef>
          </c:val>
        </c:ser>
        <c:gapWidth val="23"/>
        <c:overlap val="11"/>
        <c:axId val="92955008"/>
        <c:axId val="96416896"/>
      </c:barChart>
      <c:catAx>
        <c:axId val="9295500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6416896"/>
        <c:crosses val="autoZero"/>
        <c:auto val="1"/>
        <c:lblAlgn val="ctr"/>
        <c:lblOffset val="100"/>
      </c:catAx>
      <c:valAx>
        <c:axId val="96416896"/>
        <c:scaling>
          <c:orientation val="minMax"/>
        </c:scaling>
        <c:axPos val="l"/>
        <c:majorGridlines/>
        <c:numFmt formatCode="General" sourceLinked="1"/>
        <c:tickLblPos val="nextTo"/>
        <c:crossAx val="92955008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830120596928981"/>
          <c:y val="2.4966006111743277E-2"/>
          <c:w val="0.54801442249765653"/>
          <c:h val="0.641207570259999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первоначальный бюджет</c:v>
                </c:pt>
                <c:pt idx="1">
                  <c:v>бюджет с учетом изменений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1971.8</c:v>
                </c:pt>
                <c:pt idx="1">
                  <c:v>2411.9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первоначальный бюджет</c:v>
                </c:pt>
                <c:pt idx="1">
                  <c:v>бюджет с учетом изменений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2005.1</c:v>
                </c:pt>
                <c:pt idx="1">
                  <c:v>2504.9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источники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первоначальный бюджет</c:v>
                </c:pt>
                <c:pt idx="1">
                  <c:v>бюджет с учетом изменений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33.300000000000004</c:v>
                </c:pt>
                <c:pt idx="1">
                  <c:v>93</c:v>
                </c:pt>
              </c:numCache>
            </c:numRef>
          </c:val>
        </c:ser>
        <c:gapWidth val="22"/>
        <c:overlap val="10"/>
        <c:axId val="136454144"/>
        <c:axId val="136455680"/>
      </c:barChart>
      <c:catAx>
        <c:axId val="13645414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36455680"/>
        <c:crosses val="autoZero"/>
        <c:auto val="1"/>
        <c:lblAlgn val="ctr"/>
        <c:lblOffset val="100"/>
      </c:catAx>
      <c:valAx>
        <c:axId val="136455680"/>
        <c:scaling>
          <c:orientation val="minMax"/>
        </c:scaling>
        <c:axPos val="l"/>
        <c:majorGridlines/>
        <c:numFmt formatCode="General" sourceLinked="1"/>
        <c:tickLblPos val="nextTo"/>
        <c:crossAx val="136454144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3749170843762488"/>
          <c:y val="4.1189685064232616E-2"/>
          <c:w val="0.32544803783883858"/>
          <c:h val="0.688544534022421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исполнение бюджета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2437.4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исполнение бюджета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2476.3000000000002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источники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исполнение бюджета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38.9</c:v>
                </c:pt>
              </c:numCache>
            </c:numRef>
          </c:val>
        </c:ser>
        <c:gapWidth val="23"/>
        <c:overlap val="11"/>
        <c:axId val="136875008"/>
        <c:axId val="136889088"/>
      </c:barChart>
      <c:catAx>
        <c:axId val="13687500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36889088"/>
        <c:crosses val="autoZero"/>
        <c:auto val="1"/>
        <c:lblAlgn val="ctr"/>
        <c:lblOffset val="100"/>
      </c:catAx>
      <c:valAx>
        <c:axId val="136889088"/>
        <c:scaling>
          <c:orientation val="minMax"/>
        </c:scaling>
        <c:axPos val="l"/>
        <c:majorGridlines/>
        <c:numFmt formatCode="General" sourceLinked="1"/>
        <c:tickLblPos val="nextTo"/>
        <c:crossAx val="136875008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33749170843762488"/>
          <c:y val="4.1189685064232616E-2"/>
          <c:w val="0.32544803783883874"/>
          <c:h val="0.688544534022421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исполнение бюджета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2437.4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исполнение бюджета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2476.3000000000002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источники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исполнение бюджета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38.9</c:v>
                </c:pt>
              </c:numCache>
            </c:numRef>
          </c:val>
        </c:ser>
        <c:gapWidth val="23"/>
        <c:overlap val="11"/>
        <c:axId val="126947328"/>
        <c:axId val="126998016"/>
      </c:barChart>
      <c:catAx>
        <c:axId val="12694732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26998016"/>
        <c:crosses val="autoZero"/>
        <c:auto val="1"/>
        <c:lblAlgn val="ctr"/>
        <c:lblOffset val="100"/>
      </c:catAx>
      <c:valAx>
        <c:axId val="126998016"/>
        <c:scaling>
          <c:orientation val="minMax"/>
        </c:scaling>
        <c:axPos val="l"/>
        <c:majorGridlines/>
        <c:numFmt formatCode="General" sourceLinked="1"/>
        <c:tickLblPos val="nextTo"/>
        <c:crossAx val="126947328"/>
        <c:crosses val="autoZero"/>
        <c:crossBetween val="between"/>
      </c:valAx>
      <c:spPr>
        <a:solidFill>
          <a:schemeClr val="accent1">
            <a:lumMod val="40000"/>
            <a:lumOff val="6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axId val="136601984"/>
        <c:axId val="90882048"/>
      </c:barChart>
      <c:catAx>
        <c:axId val="136601984"/>
        <c:scaling>
          <c:orientation val="minMax"/>
        </c:scaling>
        <c:axPos val="b"/>
        <c:tickLblPos val="nextTo"/>
        <c:crossAx val="90882048"/>
        <c:crosses val="autoZero"/>
        <c:auto val="1"/>
        <c:lblAlgn val="ctr"/>
        <c:lblOffset val="100"/>
      </c:catAx>
      <c:valAx>
        <c:axId val="9088204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366019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2010 год</c:v>
                </c:pt>
              </c:strCache>
            </c:strRef>
          </c:tx>
          <c:dLbls>
            <c:showVal val="1"/>
          </c:dLbls>
          <c:cat>
            <c:strRef>
              <c:f>'Лист1'!$A$2</c:f>
              <c:strCache>
                <c:ptCount val="1"/>
                <c:pt idx="0">
                  <c:v>Всего доходов</c:v>
                </c:pt>
              </c:strCache>
            </c:strRef>
          </c:cat>
          <c:val>
            <c:numRef>
              <c:f>'Лист1'!$B$2</c:f>
              <c:numCache>
                <c:formatCode>General</c:formatCode>
                <c:ptCount val="1"/>
                <c:pt idx="0">
                  <c:v>2153.1999999999998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2011 год </c:v>
                </c:pt>
              </c:strCache>
            </c:strRef>
          </c:tx>
          <c:dLbls>
            <c:showVal val="1"/>
          </c:dLbls>
          <c:cat>
            <c:strRef>
              <c:f>'Лист1'!$A$2</c:f>
              <c:strCache>
                <c:ptCount val="1"/>
                <c:pt idx="0">
                  <c:v>Всего доходов</c:v>
                </c:pt>
              </c:strCache>
            </c:strRef>
          </c:cat>
          <c:val>
            <c:numRef>
              <c:f>'Лист1'!$C$2</c:f>
              <c:numCache>
                <c:formatCode>General</c:formatCode>
                <c:ptCount val="1"/>
                <c:pt idx="0">
                  <c:v>1663.6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2012 год</c:v>
                </c:pt>
              </c:strCache>
            </c:strRef>
          </c:tx>
          <c:dLbls>
            <c:dLbl>
              <c:idx val="0"/>
              <c:layout/>
              <c:showVal val="1"/>
            </c:dLbl>
            <c:delete val="1"/>
          </c:dLbls>
          <c:cat>
            <c:strRef>
              <c:f>'Лист1'!$A$2</c:f>
              <c:strCache>
                <c:ptCount val="1"/>
                <c:pt idx="0">
                  <c:v>Всего доходов</c:v>
                </c:pt>
              </c:strCache>
            </c:strRef>
          </c:cat>
          <c:val>
            <c:numRef>
              <c:f>'Лист1'!$D$2</c:f>
              <c:numCache>
                <c:formatCode>General</c:formatCode>
                <c:ptCount val="1"/>
                <c:pt idx="0">
                  <c:v>2606.4</c:v>
                </c:pt>
              </c:numCache>
            </c:numRef>
          </c:val>
        </c:ser>
        <c:ser>
          <c:idx val="3"/>
          <c:order val="3"/>
          <c:tx>
            <c:strRef>
              <c:f>'Лист1'!$E$1</c:f>
              <c:strCache>
                <c:ptCount val="1"/>
                <c:pt idx="0">
                  <c:v>2013 год</c:v>
                </c:pt>
              </c:strCache>
            </c:strRef>
          </c:tx>
          <c:dLbls>
            <c:showVal val="1"/>
          </c:dLbls>
          <c:cat>
            <c:strRef>
              <c:f>'Лист1'!$A$2</c:f>
              <c:strCache>
                <c:ptCount val="1"/>
                <c:pt idx="0">
                  <c:v>Всего доходов</c:v>
                </c:pt>
              </c:strCache>
            </c:strRef>
          </c:cat>
          <c:val>
            <c:numRef>
              <c:f>'Лист1'!$E$2</c:f>
              <c:numCache>
                <c:formatCode>General</c:formatCode>
                <c:ptCount val="1"/>
                <c:pt idx="0">
                  <c:v>2350.1999999999998</c:v>
                </c:pt>
              </c:numCache>
            </c:numRef>
          </c:val>
        </c:ser>
        <c:ser>
          <c:idx val="4"/>
          <c:order val="4"/>
          <c:tx>
            <c:strRef>
              <c:f>'Лист1'!$F$1</c:f>
              <c:strCache>
                <c:ptCount val="1"/>
                <c:pt idx="0">
                  <c:v>2014 год</c:v>
                </c:pt>
              </c:strCache>
            </c:strRef>
          </c:tx>
          <c:dLbls>
            <c:showVal val="1"/>
          </c:dLbls>
          <c:cat>
            <c:strRef>
              <c:f>'Лист1'!$A$2</c:f>
              <c:strCache>
                <c:ptCount val="1"/>
                <c:pt idx="0">
                  <c:v>Всего доходов</c:v>
                </c:pt>
              </c:strCache>
            </c:strRef>
          </c:cat>
          <c:val>
            <c:numRef>
              <c:f>'Лист1'!$F$2</c:f>
              <c:numCache>
                <c:formatCode>General</c:formatCode>
                <c:ptCount val="1"/>
                <c:pt idx="0">
                  <c:v>2437.1999999999998</c:v>
                </c:pt>
              </c:numCache>
            </c:numRef>
          </c:val>
        </c:ser>
        <c:gapWidth val="167"/>
        <c:overlap val="-55"/>
        <c:axId val="112501120"/>
        <c:axId val="112502656"/>
      </c:barChart>
      <c:catAx>
        <c:axId val="112501120"/>
        <c:scaling>
          <c:orientation val="minMax"/>
        </c:scaling>
        <c:axPos val="b"/>
        <c:tickLblPos val="nextTo"/>
        <c:crossAx val="112502656"/>
        <c:crosses val="autoZero"/>
        <c:auto val="1"/>
        <c:lblAlgn val="ctr"/>
        <c:lblOffset val="100"/>
      </c:catAx>
      <c:valAx>
        <c:axId val="112502656"/>
        <c:scaling>
          <c:orientation val="minMax"/>
        </c:scaling>
        <c:axPos val="l"/>
        <c:majorGridlines/>
        <c:numFmt formatCode="General" sourceLinked="1"/>
        <c:tickLblPos val="nextTo"/>
        <c:crossAx val="112501120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w="6350"/>
        </a:sp3d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2013г.2350,2 </c:v>
                </c:pt>
                <c:pt idx="1">
                  <c:v>2014г. 2437,4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969.9</c:v>
                </c:pt>
                <c:pt idx="1">
                  <c:v>662.5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2013г.2350,2 </c:v>
                </c:pt>
                <c:pt idx="1">
                  <c:v>2014г. 2437,4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462.1</c:v>
                </c:pt>
                <c:pt idx="1">
                  <c:v>600.1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2013г.2350,2 </c:v>
                </c:pt>
                <c:pt idx="1">
                  <c:v>2014г. 2437,4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918.2</c:v>
                </c:pt>
                <c:pt idx="1">
                  <c:v>1174.8</c:v>
                </c:pt>
              </c:numCache>
            </c:numRef>
          </c:val>
        </c:ser>
        <c:shape val="box"/>
        <c:axId val="95728768"/>
        <c:axId val="95730304"/>
        <c:axId val="0"/>
      </c:bar3DChart>
      <c:catAx>
        <c:axId val="95728768"/>
        <c:scaling>
          <c:orientation val="minMax"/>
        </c:scaling>
        <c:axPos val="b"/>
        <c:numFmt formatCode="General" sourceLinked="1"/>
        <c:tickLblPos val="nextTo"/>
        <c:crossAx val="95730304"/>
        <c:crosses val="autoZero"/>
        <c:auto val="1"/>
        <c:lblAlgn val="ctr"/>
        <c:lblOffset val="100"/>
      </c:catAx>
      <c:valAx>
        <c:axId val="95730304"/>
        <c:scaling>
          <c:orientation val="minMax"/>
        </c:scaling>
        <c:axPos val="l"/>
        <c:majorGridlines/>
        <c:numFmt formatCode="General" sourceLinked="1"/>
        <c:tickLblPos val="nextTo"/>
        <c:crossAx val="957287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 в 2013</a:t>
            </a:r>
            <a:endParaRPr lang="ru-RU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Налоговые 67,7%</c:v>
                </c:pt>
                <c:pt idx="1">
                  <c:v>Неналоговые 32,3%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969.9</c:v>
                </c:pt>
                <c:pt idx="1">
                  <c:v>462.1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547169811320764"/>
          <c:y val="0.35737521495425589"/>
          <c:w val="0.40566037735849192"/>
          <c:h val="0.3311701841133046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 в 2014</a:t>
            </a:r>
            <a:r>
              <a:rPr lang="ru-RU" baseline="0" dirty="0" smtClean="0"/>
              <a:t> год</a:t>
            </a:r>
            <a:endParaRPr lang="ru-RU" dirty="0"/>
          </a:p>
        </c:rich>
      </c:tx>
      <c:layout>
        <c:manualLayout>
          <c:xMode val="edge"/>
          <c:yMode val="edge"/>
          <c:x val="0.24218149638631509"/>
          <c:y val="3.0866359269839369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52,5%</c:v>
                </c:pt>
                <c:pt idx="1">
                  <c:v>Неналоговые 47,5%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662.5</c:v>
                </c:pt>
                <c:pt idx="1">
                  <c:v>600.1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949685534591192"/>
          <c:y val="0.38824157422409417"/>
          <c:w val="0.38050314465408808"/>
          <c:h val="0.3003038248434654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20"/>
      <c:rotY val="10"/>
      <c:perspective val="30"/>
    </c:view3D>
    <c:plotArea>
      <c:layout>
        <c:manualLayout>
          <c:layoutTarget val="inner"/>
          <c:xMode val="edge"/>
          <c:yMode val="edge"/>
          <c:x val="0.116170782006593"/>
          <c:y val="3.8407917924287757E-2"/>
          <c:w val="0.69769108531411195"/>
          <c:h val="0.5035154118956511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dLbl>
              <c:idx val="3"/>
              <c:layout>
                <c:manualLayout>
                  <c:x val="1.5649398274475165E-3"/>
                  <c:y val="-5.044986830446826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Налог на прибыль</c:v>
                </c:pt>
                <c:pt idx="1">
                  <c:v>НДФЛ</c:v>
                </c:pt>
                <c:pt idx="2">
                  <c:v>Акцизы</c:v>
                </c:pt>
                <c:pt idx="3">
                  <c:v>Упрощенная система налообложения</c:v>
                </c:pt>
                <c:pt idx="4">
                  <c:v>Единый налог на вмененный доход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Налог на имущество физ.лиц</c:v>
                </c:pt>
                <c:pt idx="7">
                  <c:v>Налог на имущество организаций</c:v>
                </c:pt>
                <c:pt idx="8">
                  <c:v>Земельный налог</c:v>
                </c:pt>
                <c:pt idx="9">
                  <c:v>Госпошлина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20.6</c:v>
                </c:pt>
                <c:pt idx="1">
                  <c:v>479.9</c:v>
                </c:pt>
                <c:pt idx="2">
                  <c:v>0</c:v>
                </c:pt>
                <c:pt idx="3">
                  <c:v>192.1</c:v>
                </c:pt>
                <c:pt idx="4">
                  <c:v>119.2</c:v>
                </c:pt>
                <c:pt idx="5">
                  <c:v>2.6</c:v>
                </c:pt>
                <c:pt idx="6">
                  <c:v>46.1</c:v>
                </c:pt>
                <c:pt idx="7">
                  <c:v>18.600000000000001</c:v>
                </c:pt>
                <c:pt idx="8">
                  <c:v>83.1</c:v>
                </c:pt>
                <c:pt idx="9">
                  <c:v>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dLbls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Налог на прибыль</c:v>
                </c:pt>
                <c:pt idx="1">
                  <c:v>НДФЛ</c:v>
                </c:pt>
                <c:pt idx="2">
                  <c:v>Акцизы</c:v>
                </c:pt>
                <c:pt idx="3">
                  <c:v>Упрощенная система налообложения</c:v>
                </c:pt>
                <c:pt idx="4">
                  <c:v>Единый налог на вмененный доход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Налог на имущество физ.лиц</c:v>
                </c:pt>
                <c:pt idx="7">
                  <c:v>Налог на имущество организаций</c:v>
                </c:pt>
                <c:pt idx="8">
                  <c:v>Земельный налог</c:v>
                </c:pt>
                <c:pt idx="9">
                  <c:v>Госпошлина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0</c:v>
                </c:pt>
                <c:pt idx="1">
                  <c:v>264.3</c:v>
                </c:pt>
                <c:pt idx="2">
                  <c:v>2.6</c:v>
                </c:pt>
                <c:pt idx="3">
                  <c:v>110.8</c:v>
                </c:pt>
                <c:pt idx="4">
                  <c:v>99.1</c:v>
                </c:pt>
                <c:pt idx="5">
                  <c:v>5.8</c:v>
                </c:pt>
                <c:pt idx="6">
                  <c:v>66.599999999999994</c:v>
                </c:pt>
                <c:pt idx="7">
                  <c:v>0</c:v>
                </c:pt>
                <c:pt idx="8">
                  <c:v>106.7</c:v>
                </c:pt>
                <c:pt idx="9">
                  <c:v>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Налог на прибыль</c:v>
                </c:pt>
                <c:pt idx="1">
                  <c:v>НДФЛ</c:v>
                </c:pt>
                <c:pt idx="2">
                  <c:v>Акцизы</c:v>
                </c:pt>
                <c:pt idx="3">
                  <c:v>Упрощенная система налообложения</c:v>
                </c:pt>
                <c:pt idx="4">
                  <c:v>Единый налог на вмененный доход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Налог на имущество физ.лиц</c:v>
                </c:pt>
                <c:pt idx="7">
                  <c:v>Налог на имущество организаций</c:v>
                </c:pt>
                <c:pt idx="8">
                  <c:v>Земельный налог</c:v>
                </c:pt>
                <c:pt idx="9">
                  <c:v>Госпошлина</c:v>
                </c:pt>
              </c:strCache>
            </c:strRef>
          </c:cat>
          <c:val>
            <c:numRef>
              <c:f>Лист1!$D$2:$D$11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Налог на прибыль</c:v>
                </c:pt>
                <c:pt idx="1">
                  <c:v>НДФЛ</c:v>
                </c:pt>
                <c:pt idx="2">
                  <c:v>Акцизы</c:v>
                </c:pt>
                <c:pt idx="3">
                  <c:v>Упрощенная система налообложения</c:v>
                </c:pt>
                <c:pt idx="4">
                  <c:v>Единый налог на вмененный доход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Налог на имущество физ.лиц</c:v>
                </c:pt>
                <c:pt idx="7">
                  <c:v>Налог на имущество организаций</c:v>
                </c:pt>
                <c:pt idx="8">
                  <c:v>Земельный налог</c:v>
                </c:pt>
                <c:pt idx="9">
                  <c:v>Госпошлина</c:v>
                </c:pt>
              </c:strCache>
            </c:strRef>
          </c:cat>
          <c:val>
            <c:numRef>
              <c:f>Лист1!$E$2:$E$11</c:f>
            </c:numRef>
          </c:val>
        </c:ser>
        <c:shape val="box"/>
        <c:axId val="104658048"/>
        <c:axId val="104659584"/>
        <c:axId val="95856832"/>
      </c:bar3DChart>
      <c:catAx>
        <c:axId val="10465804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4659584"/>
        <c:crosses val="autoZero"/>
        <c:auto val="1"/>
        <c:lblAlgn val="ctr"/>
        <c:lblOffset val="100"/>
      </c:catAx>
      <c:valAx>
        <c:axId val="104659584"/>
        <c:scaling>
          <c:orientation val="minMax"/>
        </c:scaling>
        <c:axPos val="l"/>
        <c:majorGridlines/>
        <c:numFmt formatCode="General" sourceLinked="1"/>
        <c:tickLblPos val="nextTo"/>
        <c:crossAx val="104658048"/>
        <c:crosses val="autoZero"/>
        <c:crossBetween val="between"/>
      </c:valAx>
      <c:serAx>
        <c:axId val="95856832"/>
        <c:scaling>
          <c:orientation val="minMax"/>
        </c:scaling>
        <c:delete val="1"/>
        <c:axPos val="b"/>
        <c:tickLblPos val="none"/>
        <c:crossAx val="104659584"/>
        <c:crosses val="autoZero"/>
      </c:serAx>
    </c:plotArea>
    <c:legend>
      <c:legendPos val="r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perspective val="30"/>
    </c:view3D>
    <c:plotArea>
      <c:layout>
        <c:manualLayout>
          <c:layoutTarget val="inner"/>
          <c:xMode val="edge"/>
          <c:yMode val="edge"/>
          <c:x val="9.8934820647419819E-2"/>
          <c:y val="0.11313282941111141"/>
          <c:w val="0.8803810634781789"/>
          <c:h val="0.4249661342790495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dLbls>
            <c:numFmt formatCode="0.0" sourceLinked="0"/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Доходы в виде арендной платы за земельные участки</c:v>
                </c:pt>
                <c:pt idx="1">
                  <c:v>Доходы в виде арендной платы за земельные участки</c:v>
                </c:pt>
                <c:pt idx="2">
                  <c:v>Доходы от сдачи в аренду имущества</c:v>
                </c:pt>
                <c:pt idx="3">
                  <c:v>Платежи от мууниципальных унитарных предприятий</c:v>
                </c:pt>
                <c:pt idx="4">
                  <c:v>Прочие поступления от использования имущества плата за найм</c:v>
                </c:pt>
                <c:pt idx="5">
                  <c:v>Прочие поступления от использования имущества плата за установку и рекламных конструкций </c:v>
                </c:pt>
                <c:pt idx="6">
                  <c:v>Платежи при пользовании природными ресурсами</c:v>
                </c:pt>
                <c:pt idx="7">
                  <c:v>Прочие доходы от компенсацизатрат бюджетов г/о</c:v>
                </c:pt>
                <c:pt idx="8">
                  <c:v>Доходы от продажи квартир</c:v>
                </c:pt>
                <c:pt idx="9">
                  <c:v>Доходы от реализации имущества</c:v>
                </c:pt>
                <c:pt idx="10">
                  <c:v>Доходы отпродажи земельных участков</c:v>
                </c:pt>
                <c:pt idx="11">
                  <c:v>Штрафы, санкции, возмешение ущерба</c:v>
                </c:pt>
                <c:pt idx="12">
                  <c:v>Прочие неналоговы доходы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255.8</c:v>
                </c:pt>
                <c:pt idx="1">
                  <c:v>6</c:v>
                </c:pt>
                <c:pt idx="2">
                  <c:v>97.8</c:v>
                </c:pt>
                <c:pt idx="3">
                  <c:v>0.2</c:v>
                </c:pt>
                <c:pt idx="4">
                  <c:v>4.3</c:v>
                </c:pt>
                <c:pt idx="5">
                  <c:v>4.5999999999999996</c:v>
                </c:pt>
                <c:pt idx="6">
                  <c:v>0.70000000000000062</c:v>
                </c:pt>
                <c:pt idx="7">
                  <c:v>16.5</c:v>
                </c:pt>
                <c:pt idx="8">
                  <c:v>0</c:v>
                </c:pt>
                <c:pt idx="9">
                  <c:v>54.9</c:v>
                </c:pt>
                <c:pt idx="10">
                  <c:v>9.1</c:v>
                </c:pt>
                <c:pt idx="11">
                  <c:v>11.5</c:v>
                </c:pt>
                <c:pt idx="12">
                  <c:v>0.70000000000000062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dLbls>
            <c:dLbl>
              <c:idx val="0"/>
              <c:layout>
                <c:manualLayout>
                  <c:x val="1.8518518518518583E-2"/>
                  <c:y val="-7.725648663058030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Доходы в виде арендной платы за земельные участки</c:v>
                </c:pt>
                <c:pt idx="1">
                  <c:v>Доходы в виде арендной платы за земельные участки</c:v>
                </c:pt>
                <c:pt idx="2">
                  <c:v>Доходы от сдачи в аренду имущества</c:v>
                </c:pt>
                <c:pt idx="3">
                  <c:v>Платежи от мууниципальных унитарных предприятий</c:v>
                </c:pt>
                <c:pt idx="4">
                  <c:v>Прочие поступления от использования имущества плата за найм</c:v>
                </c:pt>
                <c:pt idx="5">
                  <c:v>Прочие поступления от использования имущества плата за установку и рекламных конструкций </c:v>
                </c:pt>
                <c:pt idx="6">
                  <c:v>Платежи при пользовании природными ресурсами</c:v>
                </c:pt>
                <c:pt idx="7">
                  <c:v>Прочие доходы от компенсацизатрат бюджетов г/о</c:v>
                </c:pt>
                <c:pt idx="8">
                  <c:v>Доходы от продажи квартир</c:v>
                </c:pt>
                <c:pt idx="9">
                  <c:v>Доходы от реализации имущества</c:v>
                </c:pt>
                <c:pt idx="10">
                  <c:v>Доходы отпродажи земельных участков</c:v>
                </c:pt>
                <c:pt idx="11">
                  <c:v>Штрафы, санкции, возмешение ущерба</c:v>
                </c:pt>
                <c:pt idx="12">
                  <c:v>Прочие неналоговы доходы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352.7</c:v>
                </c:pt>
                <c:pt idx="1">
                  <c:v>9.5</c:v>
                </c:pt>
                <c:pt idx="2">
                  <c:v>104</c:v>
                </c:pt>
                <c:pt idx="3">
                  <c:v>0.4</c:v>
                </c:pt>
                <c:pt idx="4">
                  <c:v>13.5</c:v>
                </c:pt>
                <c:pt idx="5">
                  <c:v>6.9</c:v>
                </c:pt>
                <c:pt idx="6">
                  <c:v>0.60000000000000064</c:v>
                </c:pt>
                <c:pt idx="7">
                  <c:v>6.1</c:v>
                </c:pt>
                <c:pt idx="8">
                  <c:v>2.5</c:v>
                </c:pt>
                <c:pt idx="9">
                  <c:v>65.8</c:v>
                </c:pt>
                <c:pt idx="10">
                  <c:v>16.899999999999999</c:v>
                </c:pt>
                <c:pt idx="11">
                  <c:v>20.8</c:v>
                </c:pt>
                <c:pt idx="12">
                  <c:v>0.4</c:v>
                </c:pt>
              </c:numCache>
            </c:numRef>
          </c:val>
        </c:ser>
        <c:gapWidth val="75"/>
        <c:shape val="box"/>
        <c:axId val="104887424"/>
        <c:axId val="104888960"/>
        <c:axId val="104872576"/>
      </c:bar3DChart>
      <c:catAx>
        <c:axId val="1048874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4888960"/>
        <c:crosses val="autoZero"/>
        <c:auto val="1"/>
        <c:lblAlgn val="ctr"/>
        <c:lblOffset val="100"/>
      </c:catAx>
      <c:valAx>
        <c:axId val="1048889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04887424"/>
        <c:crosses val="autoZero"/>
        <c:crossBetween val="between"/>
      </c:valAx>
      <c:serAx>
        <c:axId val="104872576"/>
        <c:scaling>
          <c:orientation val="minMax"/>
        </c:scaling>
        <c:delete val="1"/>
        <c:axPos val="b"/>
        <c:tickLblPos val="none"/>
        <c:crossAx val="104888960"/>
        <c:crosses val="autoZero"/>
      </c:serAx>
    </c:plotArea>
    <c:legend>
      <c:legendPos val="b"/>
      <c:layout/>
    </c:legend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D5206-2B2E-4E75-A450-7373B6DB8871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375E0-7483-414C-BD67-8851FC908D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2F83-F9D5-4120-AE54-E83E5C9B7A8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Исполнение бюджета городского округа Реутов </a:t>
            </a:r>
            <a:br>
              <a:rPr lang="ru-RU" sz="2400" dirty="0" smtClean="0"/>
            </a:br>
            <a:r>
              <a:rPr lang="ru-RU" sz="2400" dirty="0" smtClean="0"/>
              <a:t>за 2014 год (млн.руб.)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323528" y="1052736"/>
          <a:ext cx="5688632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499992" y="1052736"/>
          <a:ext cx="424847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Расходы по целевым программам в 2014 году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689"/>
          <a:ext cx="8229600" cy="5974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/>
                <a:gridCol w="720080"/>
                <a:gridCol w="648072"/>
                <a:gridCol w="730424"/>
              </a:tblGrid>
              <a:tr h="2870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программ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процент исполнения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19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"Развитие субъектов малого и среднего предпринимательства в городском округе Реутов на 2014-2018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12633,0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12516,8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99,1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5915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"Молодежь города Реутов на период 2012-2014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18900,8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18864,2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99,8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184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"Профилактика наркомании и токсикомании в городе Реутов Московской области на 2013-2015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571,0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570,7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1361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"Развитие и сохранение культуры в городском округе Реутов на 2014-2018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157910,5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157705,1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"Профилактика преступлений и иных правонарушений на территории  города Реутов Московской области на 2013-2015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195,0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194,7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99,8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"Развитие физической культуры и спорта в городском округе Реутов на 2014-2016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60795,0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60509,1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99,5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853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"Повышение безопасности дорожного движения в  городском округе Реутов Московской области в 2013-2018 годах"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138706,4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138475,0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99,8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"Развитие гражданской обороны города Реутов Московской области на 2011-2015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1060,7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1060,6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"Снижение рисков и смягчение последствий чрезвычайных  ситуаций природного и техногенного характера, обеспечение пожарной безопасности в городском округе Реутов Московской области на 2011-2015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5259,9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5252,1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1869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"Обеспечение жильем молодых семей городского округа Реутов на 2011-2015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3865,8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3864,9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1335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"Противодействия терроризму и экстремизму на территории города Реутов Московской области на 2013-2015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25730,5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23566,2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91,6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9124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"Капитальное строительство и реконструкция объектов муниципальной собственности городского округа Реутов" на 2013-2015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240730,9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239181,9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99,4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0960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"Развитие образования в городе Реутов на период 2012-2015 г.г."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1147810,6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1136153,8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"Благоустройство  территории города Реутов на 2014-2018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155096,6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155051,0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1335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"Безопасный город (2012-2014 годы)"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28213,6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28213,6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19892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"Информационный город (2012-2016 годы)"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28731,5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18914,4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65,8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16111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"Развитие муниципального здравоохранения города Реутов на период 2012-2014 годы" 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8546,6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8546,2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85363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"Капитальный ремонт объектов жилищно-коммунального хозяйства, находящихся в муниципальной собственности, на 2012-2015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17679,6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17664,0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2136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"Профилактика алкоголизма среди несовершеннолетних и защита несовершеннолетних от угрозы алкогольной зависимости на 2012-2014 годы"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835,0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715,7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85,7</a:t>
                      </a: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4080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"Патриотическое воспитание и подготовка молодежи города Реутов к военной службе на 2012-2015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3028,2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2985,3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98,6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МП "Развитие системы отдыха и оздоровления детей в городе Реутов Московской области в  2013-2015 годах"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13375,0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13373,1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184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МП "Повышение качества управления муниципальными финансами города Реутов на период 2013-2015 годов"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18841,0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18840,9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184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МП "Доступная среда" на 2013-2015 годы в городе Реутов"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4930,1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4862,9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98,6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184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МП "Развитие имущественно-земельных отношений в городском округе Реутов на 2014-2018 годы"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21241,7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21237,8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18432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ВСЕГО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2114689,0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2088320,0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98,8</a:t>
                      </a: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Всего расходов (млн.руб.) </a:t>
            </a:r>
            <a:br>
              <a:rPr lang="ru-RU" sz="2400" b="1" dirty="0" smtClean="0"/>
            </a:br>
            <a:r>
              <a:rPr lang="ru-RU" sz="2400" b="1" dirty="0" smtClean="0"/>
              <a:t>(без предпринимательской деятельности)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1152128"/>
                <a:gridCol w="1224136"/>
                <a:gridCol w="1224136"/>
                <a:gridCol w="1152128"/>
                <a:gridCol w="10904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122,9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138,3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209,1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242,1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281,1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39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 и национальная безопасность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8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31,8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104,0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151,3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157,1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17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825,5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227,9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141,5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172,7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560,6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748,4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1 079,9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1 244,7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1 326,4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R="21590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294,9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628,5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209,5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0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2 026,4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1 716,8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2 510,9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2 323,8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2 476,3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Удельный вес расходов по разделам </a:t>
            </a:r>
            <a:br>
              <a:rPr lang="ru-RU" sz="2400" b="1" dirty="0" smtClean="0"/>
            </a:br>
            <a:r>
              <a:rPr lang="ru-RU" sz="2400" b="1" dirty="0" smtClean="0"/>
              <a:t>в общем объеме расходов (%)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65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/>
                <a:gridCol w="1224136"/>
                <a:gridCol w="1224136"/>
                <a:gridCol w="1224136"/>
                <a:gridCol w="1224136"/>
                <a:gridCol w="10904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 и национальная безопасность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8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28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Удельный вес расходов по разделам </a:t>
            </a:r>
            <a:br>
              <a:rPr lang="ru-RU" sz="2400" b="1" dirty="0" smtClean="0"/>
            </a:br>
            <a:r>
              <a:rPr lang="ru-RU" sz="2400" b="1" dirty="0" smtClean="0"/>
              <a:t>в общем объеме расходов (%)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Расходы на социальную сферу (млн.руб.)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700808"/>
          <a:ext cx="8229600" cy="299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296144"/>
                <a:gridCol w="1224136"/>
                <a:gridCol w="1224136"/>
                <a:gridCol w="1152128"/>
                <a:gridCol w="1100808"/>
              </a:tblGrid>
              <a:tr h="7742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560,6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748,4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1 079,9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1 244,7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1 326,4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295,0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342,6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628,5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209,5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1 033,1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1 264,6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1 935,7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1 768,6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1 810,5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Удельный вес расходов по разделам социальной сферы </a:t>
            </a:r>
            <a:br>
              <a:rPr lang="ru-RU" sz="2400" b="1" dirty="0" smtClean="0"/>
            </a:br>
            <a:r>
              <a:rPr lang="ru-RU" sz="2400" b="1" dirty="0" smtClean="0"/>
              <a:t>в общем объеме расходов на социальную сферу (%)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916832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296144"/>
                <a:gridCol w="1224136"/>
                <a:gridCol w="1296144"/>
                <a:gridCol w="1224136"/>
                <a:gridCol w="117281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разделы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Здравоохранение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Удельный вес расходов по разделам социальной сферы в общем объеме расходов на </a:t>
            </a:r>
            <a:r>
              <a:rPr lang="ru-RU" sz="2400" b="1" smtClean="0"/>
              <a:t>социальную сферу </a:t>
            </a:r>
            <a:r>
              <a:rPr lang="ru-RU" sz="2400" b="1" dirty="0" smtClean="0"/>
              <a:t>(%)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Расходы на содержание и ремонт дорог (млн. рублей)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486"/>
                <a:gridCol w="2214578"/>
                <a:gridCol w="21145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r>
                        <a:rPr lang="ru-RU" baseline="0" dirty="0" smtClean="0"/>
                        <a:t> расходы, в том числе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141,4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Содержание дорожного хозяйства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Капитальный ремонт и ремонт дорог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19,1, в т.ч. за счет области 4,9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Ремонт проездов к дворовым территориям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42,1, в т.ч. за счет области 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Устройство </a:t>
                      </a:r>
                      <a:r>
                        <a:rPr lang="ru-RU" dirty="0" err="1" smtClean="0"/>
                        <a:t>безбарьерных</a:t>
                      </a:r>
                      <a:r>
                        <a:rPr lang="ru-RU" smtClean="0"/>
                        <a:t> переходов </a:t>
                      </a:r>
                      <a:r>
                        <a:rPr lang="ru-RU" dirty="0" smtClean="0"/>
                        <a:t>в рамках МП «Доступная среда»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2,9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Исполнение бюджета городского округа Реутов </a:t>
            </a:r>
            <a:br>
              <a:rPr lang="ru-RU" sz="2400" dirty="0" smtClean="0"/>
            </a:br>
            <a:r>
              <a:rPr lang="ru-RU" sz="2400" dirty="0" smtClean="0"/>
              <a:t>за 2014 год (млн.руб.)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323528" y="1052736"/>
          <a:ext cx="5688632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499992" y="1052736"/>
          <a:ext cx="424847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225404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Расходы по благоустройству территории города Реутов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14414" y="638168"/>
          <a:ext cx="7329511" cy="5802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011"/>
                <a:gridCol w="2290487"/>
                <a:gridCol w="2265013"/>
              </a:tblGrid>
              <a:tr h="6164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791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 расходы, в том числе</a:t>
                      </a:r>
                      <a:r>
                        <a:rPr lang="en-US" sz="1600" dirty="0" smtClean="0"/>
                        <a:t>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155,1</a:t>
                      </a:r>
                      <a:endParaRPr lang="ru-RU" sz="1600" dirty="0"/>
                    </a:p>
                  </a:txBody>
                  <a:tcPr/>
                </a:tc>
              </a:tr>
              <a:tr h="8807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Уличное освещение (затраты на электроэнергию)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9,4</a:t>
                      </a:r>
                      <a:endParaRPr lang="ru-RU" sz="1600" dirty="0"/>
                    </a:p>
                  </a:txBody>
                  <a:tcPr/>
                </a:tc>
              </a:tr>
              <a:tr h="61649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 уличного освещения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6,0</a:t>
                      </a:r>
                      <a:endParaRPr lang="ru-RU" sz="1600" dirty="0"/>
                    </a:p>
                  </a:txBody>
                  <a:tcPr/>
                </a:tc>
              </a:tr>
              <a:tr h="3522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Озеленение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29,1</a:t>
                      </a:r>
                      <a:endParaRPr lang="ru-RU" sz="1600" dirty="0"/>
                    </a:p>
                  </a:txBody>
                  <a:tcPr/>
                </a:tc>
              </a:tr>
              <a:tr h="3522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Благоустройство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36,1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31,6</a:t>
                      </a:r>
                      <a:endParaRPr lang="ru-RU" sz="1600" dirty="0"/>
                    </a:p>
                  </a:txBody>
                  <a:tcPr/>
                </a:tc>
              </a:tr>
              <a:tr h="61979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Содержание детских игровых и иных площадок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19,7</a:t>
                      </a:r>
                      <a:endParaRPr lang="ru-RU" sz="1600" dirty="0"/>
                    </a:p>
                  </a:txBody>
                  <a:tcPr/>
                </a:tc>
              </a:tr>
              <a:tr h="8807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и установка детских игровых и иных площадок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13,8, в т. ч. за счет средств области 8,8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49,5, в т. ч. за счет средств области 10,0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8807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Приобретение техники для нужд коммунального хозяйства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9,8, в т. ч. за счет средств области 8,3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815290" cy="78581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Всего доходов (млн. руб.)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071546"/>
          <a:ext cx="7572430" cy="142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540"/>
                <a:gridCol w="1273978"/>
                <a:gridCol w="1273978"/>
                <a:gridCol w="1273978"/>
                <a:gridCol w="1273978"/>
                <a:gridCol w="1273978"/>
              </a:tblGrid>
              <a:tr h="69844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2014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30315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доходов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2153,2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1663,6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2606,4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2350,2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2437,4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1643042" y="2786058"/>
          <a:ext cx="6024562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Исполнение бюджета городского округа Реутов </a:t>
            </a:r>
            <a:br>
              <a:rPr lang="ru-RU" sz="2400" dirty="0" smtClean="0"/>
            </a:br>
            <a:r>
              <a:rPr lang="ru-RU" sz="2400" dirty="0" smtClean="0"/>
              <a:t>за 2014 год (млн.руб.)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323528" y="1052736"/>
          <a:ext cx="5688632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499992" y="1052736"/>
          <a:ext cx="424847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972452" cy="113191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Структура доходов в 2013 и 2014 годах                   (млн. руб.)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Структура налоговых </a:t>
            </a:r>
            <a:r>
              <a:rPr lang="ru-RU" sz="2400" b="1" dirty="0" smtClean="0"/>
              <a:t>и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неналоговых доходов  (млн. руб.)</a:t>
            </a:r>
            <a:endParaRPr lang="ru-RU" sz="24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00034" y="164305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429124" y="1571612"/>
          <a:ext cx="4395790" cy="445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Структура налоговых доходов  в 2013 и 2014 годах (млн. руб.)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274"/>
          <a:ext cx="8115328" cy="528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Структура</a:t>
            </a:r>
            <a:r>
              <a:rPr lang="ru-RU" dirty="0" smtClean="0"/>
              <a:t> </a:t>
            </a:r>
            <a:r>
              <a:rPr lang="ru-RU" sz="2700" dirty="0" smtClean="0"/>
              <a:t>неналоговых доходов  в 2013 и 2014 годах                   (млн. руб.)</a:t>
            </a: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37247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Структура безвозмездных поступлений </a:t>
            </a:r>
            <a:br>
              <a:rPr lang="ru-RU" sz="3100" dirty="0" smtClean="0"/>
            </a:br>
            <a:r>
              <a:rPr lang="ru-RU" sz="3100" dirty="0" smtClean="0"/>
              <a:t>в 2013 и 2014 годах, (млн. руб.)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00200"/>
          <a:ext cx="8186766" cy="4757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Исполнение бюджета городского округа Реутов </a:t>
            </a:r>
            <a:br>
              <a:rPr lang="ru-RU" sz="2000" dirty="0" smtClean="0"/>
            </a:br>
            <a:r>
              <a:rPr lang="ru-RU" sz="2000" dirty="0" smtClean="0"/>
              <a:t>за 2014 год (млн.руб.)</a:t>
            </a:r>
            <a:endParaRPr lang="ru-RU" sz="2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142844" y="1071546"/>
          <a:ext cx="4857784" cy="5786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5143504" y="1000108"/>
          <a:ext cx="360496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Удельный вес расходов по целевым программам в общем объеме расходов за 2014 год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1030</Words>
  <Application>Microsoft Office PowerPoint</Application>
  <PresentationFormat>Экран (4:3)</PresentationFormat>
  <Paragraphs>423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Исполнение бюджета городского округа Реутов  за 2014 год (млн.руб.)</vt:lpstr>
      <vt:lpstr>Всего доходов (млн. руб.) </vt:lpstr>
      <vt:lpstr>  Структура доходов в 2013 и 2014 годах                   (млн. руб.) </vt:lpstr>
      <vt:lpstr>Структура налоговых и  неналоговых доходов  (млн. руб.)</vt:lpstr>
      <vt:lpstr>Структура налоговых доходов  в 2013 и 2014 годах (млн. руб.)</vt:lpstr>
      <vt:lpstr>Структура неналоговых доходов  в 2013 и 2014 годах                   (млн. руб.)</vt:lpstr>
      <vt:lpstr>Структура безвозмездных поступлений  в 2013 и 2014 годах, (млн. руб.)  </vt:lpstr>
      <vt:lpstr>Исполнение бюджета городского округа Реутов  за 2014 год (млн.руб.)</vt:lpstr>
      <vt:lpstr>Удельный вес расходов по целевым программам в общем объеме расходов за 2014 год</vt:lpstr>
      <vt:lpstr>Расходы по целевым программам в 2014 году</vt:lpstr>
      <vt:lpstr>Всего расходов (млн.руб.)  (без предпринимательской деятельности)</vt:lpstr>
      <vt:lpstr>Удельный вес расходов по разделам  в общем объеме расходов (%)</vt:lpstr>
      <vt:lpstr>Удельный вес расходов по разделам  в общем объеме расходов (%)</vt:lpstr>
      <vt:lpstr>Расходы на социальную сферу (млн.руб.)</vt:lpstr>
      <vt:lpstr>Удельный вес расходов по разделам социальной сферы  в общем объеме расходов на социальную сферу (%)</vt:lpstr>
      <vt:lpstr>Удельный вес расходов по разделам социальной сферы в общем объеме расходов на социальную сферу (%) </vt:lpstr>
      <vt:lpstr>Расходы на содержание и ремонт дорог (млн. рублей)</vt:lpstr>
      <vt:lpstr>Исполнение бюджета городского округа Реутов  за 2014 год (млн.руб.)</vt:lpstr>
      <vt:lpstr>Расходы по благоустройству территории города Реутов</vt:lpstr>
      <vt:lpstr>Исполнение бюджета городского округа Реутов  за 2014 год (млн.руб.)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городского округа Реутов  за 2014 год</dc:title>
  <dc:creator>Борис Т. А.</dc:creator>
  <cp:lastModifiedBy>bochkarevaaa</cp:lastModifiedBy>
  <cp:revision>47</cp:revision>
  <dcterms:created xsi:type="dcterms:W3CDTF">2015-01-26T11:47:04Z</dcterms:created>
  <dcterms:modified xsi:type="dcterms:W3CDTF">2015-04-07T13:40:57Z</dcterms:modified>
</cp:coreProperties>
</file>