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3" r:id="rId2"/>
    <p:sldId id="284" r:id="rId3"/>
    <p:sldId id="323" r:id="rId4"/>
    <p:sldId id="329" r:id="rId5"/>
    <p:sldId id="321" r:id="rId6"/>
    <p:sldId id="331" r:id="rId7"/>
    <p:sldId id="279" r:id="rId8"/>
    <p:sldId id="303" r:id="rId9"/>
    <p:sldId id="302" r:id="rId10"/>
    <p:sldId id="282" r:id="rId11"/>
    <p:sldId id="291" r:id="rId12"/>
    <p:sldId id="319" r:id="rId13"/>
    <p:sldId id="293" r:id="rId14"/>
    <p:sldId id="295" r:id="rId15"/>
    <p:sldId id="297" r:id="rId16"/>
    <p:sldId id="299" r:id="rId17"/>
    <p:sldId id="316" r:id="rId18"/>
    <p:sldId id="314" r:id="rId19"/>
    <p:sldId id="313" r:id="rId20"/>
    <p:sldId id="333" r:id="rId21"/>
    <p:sldId id="312" r:id="rId22"/>
    <p:sldId id="311" r:id="rId23"/>
    <p:sldId id="335" r:id="rId24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234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88" autoAdjust="0"/>
    <p:restoredTop sz="94737" autoAdjust="0"/>
  </p:normalViewPr>
  <p:slideViewPr>
    <p:cSldViewPr>
      <p:cViewPr>
        <p:scale>
          <a:sx n="109" d="100"/>
          <a:sy n="109" d="100"/>
        </p:scale>
        <p:origin x="-1674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autoTitleDeleted val="1"/>
    <c:view3D>
      <c:rotX val="0"/>
      <c:rotY val="0"/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1.6724674269908729E-2"/>
          <c:y val="0"/>
          <c:w val="0.96655065146018293"/>
          <c:h val="0.7496692027786970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(тыс. руб.)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dLbl>
              <c:idx val="0"/>
              <c:layout>
                <c:manualLayout>
                  <c:x val="6.841912201326289E-2"/>
                  <c:y val="3.3198542971319515E-2"/>
                </c:manualLayout>
              </c:layout>
              <c:showVal val="1"/>
            </c:dLbl>
            <c:dLbl>
              <c:idx val="1"/>
              <c:layout>
                <c:manualLayout>
                  <c:x val="7.4500821747775184E-2"/>
                  <c:y val="1.5844759145402502E-2"/>
                </c:manualLayout>
              </c:layout>
              <c:showVal val="1"/>
            </c:dLbl>
            <c:dLbl>
              <c:idx val="2"/>
              <c:layout>
                <c:manualLayout>
                  <c:x val="6.841912201326289E-2"/>
                  <c:y val="1.8108296166174272E-2"/>
                </c:manualLayout>
              </c:layout>
              <c:showVal val="1"/>
            </c:dLbl>
            <c:dLbl>
              <c:idx val="3"/>
              <c:layout>
                <c:manualLayout>
                  <c:x val="6.6898697079634875E-2"/>
                  <c:y val="1.5090246805145223E-2"/>
                </c:manualLayout>
              </c:layout>
              <c:showVal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2513278.2999999998</c:v>
                </c:pt>
                <c:pt idx="1">
                  <c:v>2281562.2999999998</c:v>
                </c:pt>
                <c:pt idx="2">
                  <c:v>2247587.2000000002</c:v>
                </c:pt>
                <c:pt idx="3">
                  <c:v>2236289.2000000002</c:v>
                </c:pt>
                <c:pt idx="4" formatCode="General">
                  <c:v>0</c:v>
                </c:pt>
              </c:numCache>
            </c:numRef>
          </c:val>
        </c:ser>
        <c:dLbls>
          <c:showVal val="1"/>
        </c:dLbls>
        <c:gapWidth val="348"/>
        <c:gapDepth val="0"/>
        <c:shape val="cylinder"/>
        <c:axId val="94658560"/>
        <c:axId val="94660096"/>
        <c:axId val="0"/>
      </c:bar3DChart>
      <c:catAx>
        <c:axId val="94658560"/>
        <c:scaling>
          <c:orientation val="minMax"/>
        </c:scaling>
        <c:axPos val="b"/>
        <c:numFmt formatCode="General" sourceLinked="1"/>
        <c:majorTickMark val="none"/>
        <c:tickLblPos val="nextTo"/>
        <c:crossAx val="94660096"/>
        <c:crosses val="autoZero"/>
        <c:auto val="1"/>
        <c:lblAlgn val="ctr"/>
        <c:lblOffset val="100"/>
      </c:catAx>
      <c:valAx>
        <c:axId val="94660096"/>
        <c:scaling>
          <c:orientation val="minMax"/>
        </c:scaling>
        <c:delete val="1"/>
        <c:axPos val="l"/>
        <c:numFmt formatCode="#,##0.0" sourceLinked="1"/>
        <c:majorTickMark val="none"/>
        <c:tickLblPos val="none"/>
        <c:crossAx val="9465856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400" b="1"/>
            </a:pPr>
            <a:endParaRPr lang="ru-RU"/>
          </a:p>
        </c:txPr>
      </c:legendEntry>
      <c:layout>
        <c:manualLayout>
          <c:xMode val="edge"/>
          <c:yMode val="edge"/>
          <c:x val="8.5172648441360951E-2"/>
          <c:y val="0.86533239545570229"/>
          <c:w val="0.25037280340498591"/>
          <c:h val="8.8299525650352081E-2"/>
        </c:manualLayout>
      </c:layout>
      <c:spPr>
        <a:solidFill>
          <a:schemeClr val="bg1"/>
        </a:solidFill>
      </c:sp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</a:t>
            </a:r>
            <a:r>
              <a:rPr lang="ru-RU" dirty="0" smtClean="0"/>
              <a:t>6</a:t>
            </a:r>
            <a:endParaRPr lang="en-US" dirty="0"/>
          </a:p>
        </c:rich>
      </c:tx>
      <c:layout>
        <c:manualLayout>
          <c:xMode val="edge"/>
          <c:yMode val="edge"/>
          <c:x val="0.43261788576198096"/>
          <c:y val="0"/>
        </c:manualLayout>
      </c:layout>
    </c:title>
    <c:view3D>
      <c:rotX val="60"/>
      <c:rotY val="30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explosion val="7"/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Lbls>
            <c:dLbl>
              <c:idx val="0"/>
              <c:numFmt formatCode="General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numFmt formatCode="General" sourceLinked="0"/>
            <c:dLblPos val="inEnd"/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Социальная политика</c:v>
                </c:pt>
                <c:pt idx="4">
                  <c:v>Физическая культура и спорт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83.3</c:v>
                </c:pt>
                <c:pt idx="1">
                  <c:v>5.6</c:v>
                </c:pt>
                <c:pt idx="2">
                  <c:v>0.4</c:v>
                </c:pt>
                <c:pt idx="3">
                  <c:v>6.9</c:v>
                </c:pt>
                <c:pt idx="4">
                  <c:v>3.8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</a:t>
            </a:r>
            <a:endParaRPr lang="ru-RU" dirty="0"/>
          </a:p>
        </c:rich>
      </c:tx>
      <c:layout>
        <c:manualLayout>
          <c:xMode val="edge"/>
          <c:yMode val="edge"/>
          <c:x val="0.43261788576198096"/>
          <c:y val="0"/>
        </c:manualLayout>
      </c:layout>
    </c:title>
    <c:view3D>
      <c:rotX val="60"/>
      <c:rotY val="30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explosion val="7"/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Lbls>
            <c:dLbl>
              <c:idx val="0"/>
              <c:numFmt formatCode="General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numFmt formatCode="General" sourceLinked="0"/>
            <c:dLblPos val="inEnd"/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Социальная политика</c:v>
                </c:pt>
                <c:pt idx="4">
                  <c:v>Физическая культура и спорт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83.9</c:v>
                </c:pt>
                <c:pt idx="1">
                  <c:v>5.6</c:v>
                </c:pt>
                <c:pt idx="2">
                  <c:v>0.4</c:v>
                </c:pt>
                <c:pt idx="3">
                  <c:v>6.3</c:v>
                </c:pt>
                <c:pt idx="4">
                  <c:v>3.8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rotY val="312"/>
      <c:perspective val="30"/>
    </c:view3D>
    <c:plotArea>
      <c:layout>
        <c:manualLayout>
          <c:layoutTarget val="inner"/>
          <c:xMode val="edge"/>
          <c:yMode val="edge"/>
          <c:x val="0.10612446965352201"/>
          <c:y val="0.10759643855996677"/>
          <c:w val="0.82588467666743104"/>
          <c:h val="0.635807644179886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explosion val="14"/>
          <c:dPt>
            <c:idx val="1"/>
            <c:spPr>
              <a:solidFill>
                <a:srgbClr val="FF00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4.2092017905183569E-2"/>
                  <c:y val="-1.8167937480630808E-2"/>
                </c:manualLayout>
              </c:layout>
              <c:dLblPos val="bestFit"/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dLblPos val="bestFit"/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Программные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98.9</c:v>
                </c:pt>
                <c:pt idx="1">
                  <c:v>1.1000000000000001</c:v>
                </c:pt>
              </c:numCache>
            </c:numRef>
          </c:val>
        </c:ser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rotY val="312"/>
      <c:perspective val="30"/>
    </c:view3D>
    <c:plotArea>
      <c:layout>
        <c:manualLayout>
          <c:layoutTarget val="inner"/>
          <c:xMode val="edge"/>
          <c:yMode val="edge"/>
          <c:x val="8.7057661666284675E-2"/>
          <c:y val="0.10376222817347786"/>
          <c:w val="0.82588467666743104"/>
          <c:h val="0.63580764417988689"/>
        </c:manualLayout>
      </c:layout>
      <c:pie3DChart>
        <c:varyColors val="1"/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rotY val="312"/>
      <c:perspective val="30"/>
    </c:view3D>
    <c:plotArea>
      <c:layout>
        <c:manualLayout>
          <c:layoutTarget val="inner"/>
          <c:xMode val="edge"/>
          <c:yMode val="edge"/>
          <c:x val="8.7057661666284675E-2"/>
          <c:y val="0.10376222817347786"/>
          <c:w val="0.82588467666743104"/>
          <c:h val="0.635807644179886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explosion val="14"/>
          <c:dPt>
            <c:idx val="1"/>
            <c:spPr>
              <a:solidFill>
                <a:srgbClr val="FF00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4.2092017905183569E-2"/>
                  <c:y val="-1.8167937480630808E-2"/>
                </c:manualLayout>
              </c:layout>
              <c:dLblPos val="bestFit"/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dLblPos val="bestFit"/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Программные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96.5</c:v>
                </c:pt>
                <c:pt idx="1">
                  <c:v>3.5</c:v>
                </c:pt>
              </c:numCache>
            </c:numRef>
          </c:val>
        </c:ser>
        <c:dLbls/>
      </c:pie3DChart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7.2589532094031605E-4"/>
          <c:y val="0.78141559150432549"/>
          <c:w val="0.99927410467905953"/>
          <c:h val="0.2070820633456186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rotY val="312"/>
      <c:perspective val="30"/>
    </c:view3D>
    <c:plotArea>
      <c:layout>
        <c:manualLayout>
          <c:layoutTarget val="inner"/>
          <c:xMode val="edge"/>
          <c:yMode val="edge"/>
          <c:x val="8.7057661666284675E-2"/>
          <c:y val="0.10376222817347786"/>
          <c:w val="0.82588467666743104"/>
          <c:h val="0.635807644179886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explosion val="14"/>
          <c:dPt>
            <c:idx val="1"/>
            <c:spPr>
              <a:solidFill>
                <a:srgbClr val="FF00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4.2092017905183569E-2"/>
                  <c:y val="-1.8167937480630808E-2"/>
                </c:manualLayout>
              </c:layout>
              <c:dLblPos val="bestFit"/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dLblPos val="bestFit"/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Программные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96</c:v>
                </c:pt>
                <c:pt idx="1">
                  <c:v>4</c:v>
                </c:pt>
              </c:numCache>
            </c:numRef>
          </c:val>
        </c:ser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rotY val="312"/>
      <c:perspective val="30"/>
    </c:view3D>
    <c:plotArea>
      <c:layout>
        <c:manualLayout>
          <c:layoutTarget val="inner"/>
          <c:xMode val="edge"/>
          <c:yMode val="edge"/>
          <c:x val="8.7057661666284675E-2"/>
          <c:y val="0.10376222817347786"/>
          <c:w val="0.82588467666743104"/>
          <c:h val="0.63580764417988689"/>
        </c:manualLayout>
      </c:layout>
      <c:pie3DChart>
        <c:varyColors val="1"/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80"/>
      <c:rotY val="310"/>
      <c:perspective val="30"/>
    </c:view3D>
    <c:plotArea>
      <c:layout>
        <c:manualLayout>
          <c:layoutTarget val="inner"/>
          <c:xMode val="edge"/>
          <c:yMode val="edge"/>
          <c:x val="0"/>
          <c:y val="0.14287499801609341"/>
          <c:w val="0.67379538847535492"/>
          <c:h val="0.841377743742758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explosion val="14"/>
          <c:dPt>
            <c:idx val="0"/>
            <c:spPr>
              <a:solidFill>
                <a:schemeClr val="tx2">
                  <a:lumMod val="50000"/>
                </a:schemeClr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explosion val="33"/>
            <c:spPr>
              <a:solidFill>
                <a:srgbClr val="7030A0"/>
              </a:solidFill>
            </c:spPr>
          </c:dPt>
          <c:dPt>
            <c:idx val="5"/>
            <c:spPr>
              <a:solidFill>
                <a:schemeClr val="tx1"/>
              </a:solidFill>
            </c:spPr>
          </c:dPt>
          <c:dPt>
            <c:idx val="6"/>
            <c:spPr>
              <a:solidFill>
                <a:srgbClr val="FFC000"/>
              </a:solidFill>
            </c:spPr>
          </c:dPt>
          <c:dPt>
            <c:idx val="7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8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9"/>
            <c:spPr>
              <a:solidFill>
                <a:srgbClr val="C00000"/>
              </a:solidFill>
            </c:spPr>
          </c:dPt>
          <c:dPt>
            <c:idx val="10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Lbls>
            <c:dLbl>
              <c:idx val="11"/>
              <c:layout>
                <c:manualLayout>
                  <c:x val="-5.5479194441358383E-2"/>
                  <c:y val="-4.5132078896744539E-2"/>
                </c:manualLayout>
              </c:layout>
              <c:dLblPos val="bestFit"/>
              <c:showVal val="1"/>
            </c:dLbl>
            <c:numFmt formatCode="#,##0.0" sourceLinked="0"/>
            <c:dLblPos val="bestFit"/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Предпринимательство</c:v>
                </c:pt>
                <c:pt idx="1">
                  <c:v>Развитие физической культуры и спорта</c:v>
                </c:pt>
                <c:pt idx="2">
                  <c:v>Безопасность</c:v>
                </c:pt>
                <c:pt idx="3">
                  <c:v>Развитие и сохранение культуры</c:v>
                </c:pt>
                <c:pt idx="4">
                  <c:v>Муниципальное управление</c:v>
                </c:pt>
                <c:pt idx="5">
                  <c:v>Экология и охрана окружающей среды</c:v>
                </c:pt>
                <c:pt idx="6">
                  <c:v>Развитие транспортной системы</c:v>
                </c:pt>
                <c:pt idx="7">
                  <c:v>Содержание и развитие ЖКХ</c:v>
                </c:pt>
                <c:pt idx="8">
                  <c:v>Жилище</c:v>
                </c:pt>
                <c:pt idx="9">
                  <c:v>Социальная защита населения</c:v>
                </c:pt>
                <c:pt idx="10">
                  <c:v>Энергосбережение и повышение энергетической эффективности</c:v>
                </c:pt>
                <c:pt idx="11">
                  <c:v>Развитие образования и воспитание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0.29000000000000009</c:v>
                </c:pt>
                <c:pt idx="1">
                  <c:v>3.3</c:v>
                </c:pt>
                <c:pt idx="2">
                  <c:v>2.2000000000000002</c:v>
                </c:pt>
                <c:pt idx="3">
                  <c:v>4.2</c:v>
                </c:pt>
                <c:pt idx="4">
                  <c:v>14.1</c:v>
                </c:pt>
                <c:pt idx="5">
                  <c:v>0.1</c:v>
                </c:pt>
                <c:pt idx="6">
                  <c:v>2.9</c:v>
                </c:pt>
                <c:pt idx="7">
                  <c:v>4.9000000000000004</c:v>
                </c:pt>
                <c:pt idx="8">
                  <c:v>1.7</c:v>
                </c:pt>
                <c:pt idx="9">
                  <c:v>2.1</c:v>
                </c:pt>
                <c:pt idx="10">
                  <c:v>0.8</c:v>
                </c:pt>
                <c:pt idx="11">
                  <c:v>63.4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5"/>
        <c:txPr>
          <a:bodyPr/>
          <a:lstStyle/>
          <a:p>
            <a:pPr>
              <a:defRPr sz="1000"/>
            </a:pPr>
            <a:endParaRPr lang="ru-RU"/>
          </a:p>
        </c:txPr>
      </c:legendEntry>
      <c:layout>
        <c:manualLayout>
          <c:xMode val="edge"/>
          <c:yMode val="edge"/>
          <c:x val="0.67030878425603901"/>
          <c:y val="1.7524342533369316E-2"/>
          <c:w val="0.32076112499455067"/>
          <c:h val="0.98184824702017282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</a:t>
            </a:r>
            <a:endParaRPr lang="ru-RU" dirty="0"/>
          </a:p>
        </c:rich>
      </c:tx>
      <c:layout/>
    </c:title>
    <c:view3D>
      <c:rotX val="80"/>
      <c:rotY val="310"/>
      <c:perspective val="30"/>
    </c:view3D>
    <c:plotArea>
      <c:layout>
        <c:manualLayout>
          <c:layoutTarget val="inner"/>
          <c:xMode val="edge"/>
          <c:yMode val="edge"/>
          <c:x val="0"/>
          <c:y val="0.14287499801609341"/>
          <c:w val="0.67379538847535492"/>
          <c:h val="0.841377743742758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explosion val="14"/>
          <c:dPt>
            <c:idx val="0"/>
            <c:spPr>
              <a:solidFill>
                <a:schemeClr val="tx2">
                  <a:lumMod val="50000"/>
                </a:schemeClr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explosion val="33"/>
            <c:spPr>
              <a:solidFill>
                <a:srgbClr val="7030A0"/>
              </a:solidFill>
            </c:spPr>
          </c:dPt>
          <c:dPt>
            <c:idx val="5"/>
            <c:spPr>
              <a:solidFill>
                <a:schemeClr val="tx1"/>
              </a:solidFill>
            </c:spPr>
          </c:dPt>
          <c:dPt>
            <c:idx val="6"/>
            <c:spPr>
              <a:solidFill>
                <a:srgbClr val="FFC000"/>
              </a:solidFill>
            </c:spPr>
          </c:dPt>
          <c:dPt>
            <c:idx val="7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8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9"/>
            <c:spPr>
              <a:solidFill>
                <a:srgbClr val="C00000"/>
              </a:solidFill>
            </c:spPr>
          </c:dPt>
          <c:dPt>
            <c:idx val="10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Lbls>
            <c:dLbl>
              <c:idx val="11"/>
              <c:layout>
                <c:manualLayout>
                  <c:x val="-7.1511440858423134E-2"/>
                  <c:y val="-4.9077325304463029E-2"/>
                </c:manualLayout>
              </c:layout>
              <c:dLblPos val="bestFit"/>
              <c:showVal val="1"/>
            </c:dLbl>
            <c:numFmt formatCode="#,##0.0" sourceLinked="0"/>
            <c:dLblPos val="bestFit"/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Предпринимательство</c:v>
                </c:pt>
                <c:pt idx="1">
                  <c:v>Развитие физической культуры и спорта</c:v>
                </c:pt>
                <c:pt idx="2">
                  <c:v>Безопасность</c:v>
                </c:pt>
                <c:pt idx="3">
                  <c:v>Развитие и сохранение культуры</c:v>
                </c:pt>
                <c:pt idx="4">
                  <c:v>Муниципальное управление</c:v>
                </c:pt>
                <c:pt idx="5">
                  <c:v>Экология и охрана окружающей среды</c:v>
                </c:pt>
                <c:pt idx="6">
                  <c:v>Развитие транспортной системы</c:v>
                </c:pt>
                <c:pt idx="7">
                  <c:v>Содержание и развитие ЖКХ</c:v>
                </c:pt>
                <c:pt idx="8">
                  <c:v>Жилище</c:v>
                </c:pt>
                <c:pt idx="9">
                  <c:v>Социальная защита населения</c:v>
                </c:pt>
                <c:pt idx="10">
                  <c:v>Энергосбережение и повышение энергетической эффективности</c:v>
                </c:pt>
                <c:pt idx="11">
                  <c:v>Развитие образования и воспитание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0.29000000000000009</c:v>
                </c:pt>
                <c:pt idx="1">
                  <c:v>3.4</c:v>
                </c:pt>
                <c:pt idx="2">
                  <c:v>2.7</c:v>
                </c:pt>
                <c:pt idx="3">
                  <c:v>4.4000000000000004</c:v>
                </c:pt>
                <c:pt idx="4">
                  <c:v>14.2</c:v>
                </c:pt>
                <c:pt idx="5">
                  <c:v>0.1</c:v>
                </c:pt>
                <c:pt idx="6">
                  <c:v>2.2000000000000002</c:v>
                </c:pt>
                <c:pt idx="7">
                  <c:v>2.2999999999999998</c:v>
                </c:pt>
                <c:pt idx="8">
                  <c:v>2.4</c:v>
                </c:pt>
                <c:pt idx="9">
                  <c:v>2.1</c:v>
                </c:pt>
                <c:pt idx="10">
                  <c:v>0.1</c:v>
                </c:pt>
                <c:pt idx="11">
                  <c:v>65.8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5"/>
        <c:txPr>
          <a:bodyPr/>
          <a:lstStyle/>
          <a:p>
            <a:pPr>
              <a:defRPr sz="1000"/>
            </a:pPr>
            <a:endParaRPr lang="ru-RU"/>
          </a:p>
        </c:txPr>
      </c:legendEntry>
      <c:layout>
        <c:manualLayout>
          <c:xMode val="edge"/>
          <c:yMode val="edge"/>
          <c:x val="0.67030878425603901"/>
          <c:y val="1.7524342533369316E-2"/>
          <c:w val="0.32076112499455067"/>
          <c:h val="0.98184824702017282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</a:t>
            </a:r>
            <a:endParaRPr lang="ru-RU" dirty="0"/>
          </a:p>
        </c:rich>
      </c:tx>
      <c:layout/>
    </c:title>
    <c:view3D>
      <c:rotX val="80"/>
      <c:rotY val="310"/>
      <c:perspective val="30"/>
    </c:view3D>
    <c:plotArea>
      <c:layout>
        <c:manualLayout>
          <c:layoutTarget val="inner"/>
          <c:xMode val="edge"/>
          <c:yMode val="edge"/>
          <c:x val="0"/>
          <c:y val="0.14287499801609341"/>
          <c:w val="0.67379538847535492"/>
          <c:h val="0.841377743742758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explosion val="14"/>
          <c:dPt>
            <c:idx val="0"/>
            <c:spPr>
              <a:solidFill>
                <a:schemeClr val="tx2">
                  <a:lumMod val="50000"/>
                </a:schemeClr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explosion val="33"/>
            <c:spPr>
              <a:solidFill>
                <a:srgbClr val="7030A0"/>
              </a:solidFill>
            </c:spPr>
          </c:dPt>
          <c:dPt>
            <c:idx val="5"/>
            <c:spPr>
              <a:solidFill>
                <a:schemeClr val="tx1"/>
              </a:solidFill>
            </c:spPr>
          </c:dPt>
          <c:dPt>
            <c:idx val="6"/>
            <c:spPr>
              <a:solidFill>
                <a:srgbClr val="FFC000"/>
              </a:solidFill>
            </c:spPr>
          </c:dPt>
          <c:dPt>
            <c:idx val="7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8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9"/>
            <c:spPr>
              <a:solidFill>
                <a:srgbClr val="C00000"/>
              </a:solidFill>
            </c:spPr>
          </c:dPt>
          <c:dPt>
            <c:idx val="10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Lbls>
            <c:dLbl>
              <c:idx val="11"/>
              <c:layout>
                <c:manualLayout>
                  <c:x val="-7.9263125856386368E-2"/>
                  <c:y val="-5.1007914485686777E-2"/>
                </c:manualLayout>
              </c:layout>
              <c:dLblPos val="bestFit"/>
              <c:showVal val="1"/>
            </c:dLbl>
            <c:numFmt formatCode="#,##0.0" sourceLinked="0"/>
            <c:dLblPos val="bestFit"/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Предпринимательство</c:v>
                </c:pt>
                <c:pt idx="1">
                  <c:v>Развитие физической культуры и спорта</c:v>
                </c:pt>
                <c:pt idx="2">
                  <c:v>Безопасность</c:v>
                </c:pt>
                <c:pt idx="3">
                  <c:v>Развитие и сохранение культуры</c:v>
                </c:pt>
                <c:pt idx="4">
                  <c:v>Муниципальное управление</c:v>
                </c:pt>
                <c:pt idx="5">
                  <c:v>Экология и охрана окружающей среды</c:v>
                </c:pt>
                <c:pt idx="6">
                  <c:v>Развитие транспортной системы</c:v>
                </c:pt>
                <c:pt idx="7">
                  <c:v>Содержание и развитие ЖКХ</c:v>
                </c:pt>
                <c:pt idx="8">
                  <c:v>Жилище</c:v>
                </c:pt>
                <c:pt idx="9">
                  <c:v>Социальная защита населения</c:v>
                </c:pt>
                <c:pt idx="10">
                  <c:v>Энергосбережение и повышение энергетической эффективности</c:v>
                </c:pt>
                <c:pt idx="11">
                  <c:v>Развитие образования и воспитание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0.3000000000000001</c:v>
                </c:pt>
                <c:pt idx="1">
                  <c:v>3.5</c:v>
                </c:pt>
                <c:pt idx="2">
                  <c:v>2.1</c:v>
                </c:pt>
                <c:pt idx="3">
                  <c:v>4.4000000000000004</c:v>
                </c:pt>
                <c:pt idx="4">
                  <c:v>14.1</c:v>
                </c:pt>
                <c:pt idx="5">
                  <c:v>0.1</c:v>
                </c:pt>
                <c:pt idx="6">
                  <c:v>2.2000000000000002</c:v>
                </c:pt>
                <c:pt idx="7">
                  <c:v>2.5</c:v>
                </c:pt>
                <c:pt idx="8">
                  <c:v>1.8</c:v>
                </c:pt>
                <c:pt idx="9">
                  <c:v>2.2000000000000002</c:v>
                </c:pt>
                <c:pt idx="10">
                  <c:v>0.1</c:v>
                </c:pt>
                <c:pt idx="11">
                  <c:v>66.7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5"/>
        <c:txPr>
          <a:bodyPr/>
          <a:lstStyle/>
          <a:p>
            <a:pPr>
              <a:defRPr sz="1000"/>
            </a:pPr>
            <a:endParaRPr lang="ru-RU"/>
          </a:p>
        </c:txPr>
      </c:legendEntry>
      <c:layout>
        <c:manualLayout>
          <c:xMode val="edge"/>
          <c:yMode val="edge"/>
          <c:x val="0.67030878425603901"/>
          <c:y val="1.7524342533369316E-2"/>
          <c:w val="0.32076112499455067"/>
          <c:h val="0.98184824702017282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90"/>
      <c:rotY val="230"/>
      <c:perspective val="30"/>
    </c:view3D>
    <c:plotArea>
      <c:layout>
        <c:manualLayout>
          <c:layoutTarget val="inner"/>
          <c:xMode val="edge"/>
          <c:yMode val="edge"/>
          <c:x val="6.0556435758345725E-2"/>
          <c:y val="0.25323711308765257"/>
          <c:w val="1.0420098249952913E-2"/>
          <c:h val="1.4095383737318947E-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explosion val="400"/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Pt>
            <c:idx val="6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elete val="1"/>
          </c:dLbls>
          <c:cat>
            <c:strRef>
              <c:f>Лист1!$A$2:$A$8</c:f>
              <c:strCache>
                <c:ptCount val="7"/>
                <c:pt idx="0">
                  <c:v>Заработная плата с начислениями</c:v>
                </c:pt>
                <c:pt idx="1">
                  <c:v>Коммунальные услуги</c:v>
                </c:pt>
                <c:pt idx="2">
                  <c:v>Налог на имущество</c:v>
                </c:pt>
                <c:pt idx="3">
                  <c:v>Капитальные затраты</c:v>
                </c:pt>
                <c:pt idx="4">
                  <c:v>Мероприятия</c:v>
                </c:pt>
                <c:pt idx="5">
                  <c:v>Строительство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1370394.3</c:v>
                </c:pt>
                <c:pt idx="1">
                  <c:v>83343.5</c:v>
                </c:pt>
                <c:pt idx="2">
                  <c:v>51696</c:v>
                </c:pt>
                <c:pt idx="3">
                  <c:v>32351.599999999991</c:v>
                </c:pt>
                <c:pt idx="4">
                  <c:v>18723</c:v>
                </c:pt>
                <c:pt idx="5">
                  <c:v>50459.199999999997</c:v>
                </c:pt>
                <c:pt idx="6">
                  <c:v>657281.69999999949</c:v>
                </c:pt>
              </c:numCache>
            </c:numRef>
          </c:val>
        </c:ser>
        <c:dLbls>
          <c:showPercent val="1"/>
        </c:dLbls>
      </c:pie3DChart>
      <c:spPr>
        <a:solidFill>
          <a:schemeClr val="bg1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7.8136037010976891E-3"/>
          <c:y val="0.74036835413349156"/>
          <c:w val="0.98610739638897005"/>
          <c:h val="0.23925942385002497"/>
        </c:manualLayout>
      </c:layout>
      <c:txPr>
        <a:bodyPr/>
        <a:lstStyle/>
        <a:p>
          <a:pPr>
            <a:defRPr sz="18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5430349008840307E-2"/>
          <c:y val="0"/>
          <c:w val="0.77248837430761652"/>
          <c:h val="1"/>
        </c:manualLayout>
      </c:layout>
      <c:pie3DChart>
        <c:varyColors val="1"/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60"/>
      <c:rotY val="160"/>
      <c:perspective val="30"/>
    </c:view3D>
    <c:plotArea>
      <c:layout>
        <c:manualLayout>
          <c:layoutTarget val="inner"/>
          <c:xMode val="edge"/>
          <c:yMode val="edge"/>
          <c:x val="5.8988287015728461E-2"/>
          <c:y val="0"/>
          <c:w val="0.82584196993984782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dPt>
            <c:idx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Pt>
            <c:idx val="6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Заработная плата с начислениями</c:v>
                </c:pt>
                <c:pt idx="1">
                  <c:v>Коммунальные услуги</c:v>
                </c:pt>
                <c:pt idx="2">
                  <c:v>Налог на имущество</c:v>
                </c:pt>
                <c:pt idx="3">
                  <c:v>Капитальные затраты</c:v>
                </c:pt>
                <c:pt idx="4">
                  <c:v>Мероприятия</c:v>
                </c:pt>
                <c:pt idx="5">
                  <c:v>Строительство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60.5</c:v>
                </c:pt>
                <c:pt idx="1">
                  <c:v>3.7</c:v>
                </c:pt>
                <c:pt idx="2">
                  <c:v>2.2999999999999998</c:v>
                </c:pt>
                <c:pt idx="3">
                  <c:v>1.4</c:v>
                </c:pt>
                <c:pt idx="4">
                  <c:v>0.8</c:v>
                </c:pt>
                <c:pt idx="5">
                  <c:v>2.2000000000000002</c:v>
                </c:pt>
                <c:pt idx="6">
                  <c:v>29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60"/>
      <c:rotY val="160"/>
      <c:perspective val="30"/>
    </c:view3D>
    <c:plotArea>
      <c:layout>
        <c:manualLayout>
          <c:layoutTarget val="inner"/>
          <c:xMode val="edge"/>
          <c:yMode val="edge"/>
          <c:x val="5.8988287015728461E-2"/>
          <c:y val="0"/>
          <c:w val="0.82584196993984782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dPt>
            <c:idx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Pt>
            <c:idx val="6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Заработная плата с начислениями</c:v>
                </c:pt>
                <c:pt idx="1">
                  <c:v>Коммунальные услуги</c:v>
                </c:pt>
                <c:pt idx="2">
                  <c:v>Налог на имущество</c:v>
                </c:pt>
                <c:pt idx="3">
                  <c:v>Капитальные затраты</c:v>
                </c:pt>
                <c:pt idx="4">
                  <c:v>Мероприятия</c:v>
                </c:pt>
                <c:pt idx="5">
                  <c:v>Строительство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62.8</c:v>
                </c:pt>
                <c:pt idx="1">
                  <c:v>4.0999999999999996</c:v>
                </c:pt>
                <c:pt idx="2">
                  <c:v>2.4</c:v>
                </c:pt>
                <c:pt idx="3">
                  <c:v>1.5</c:v>
                </c:pt>
                <c:pt idx="4">
                  <c:v>0.9</c:v>
                </c:pt>
                <c:pt idx="5">
                  <c:v>2.2000000000000002</c:v>
                </c:pt>
                <c:pt idx="6">
                  <c:v>26.1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60"/>
      <c:rotY val="160"/>
      <c:perspective val="30"/>
    </c:view3D>
    <c:plotArea>
      <c:layout>
        <c:manualLayout>
          <c:layoutTarget val="inner"/>
          <c:xMode val="edge"/>
          <c:yMode val="edge"/>
          <c:x val="5.8988287015728461E-2"/>
          <c:y val="0"/>
          <c:w val="0.82584196993984782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dPt>
            <c:idx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Pt>
            <c:idx val="6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Заработная плата с начислениями</c:v>
                </c:pt>
                <c:pt idx="1">
                  <c:v>Коммунальные услуги</c:v>
                </c:pt>
                <c:pt idx="2">
                  <c:v>Налог на имущество</c:v>
                </c:pt>
                <c:pt idx="3">
                  <c:v>Капитальные затраты</c:v>
                </c:pt>
                <c:pt idx="4">
                  <c:v>Мероприятия</c:v>
                </c:pt>
                <c:pt idx="5">
                  <c:v>Строительство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63.4</c:v>
                </c:pt>
                <c:pt idx="1">
                  <c:v>4.3</c:v>
                </c:pt>
                <c:pt idx="2">
                  <c:v>2.4</c:v>
                </c:pt>
                <c:pt idx="3">
                  <c:v>1.5</c:v>
                </c:pt>
                <c:pt idx="4">
                  <c:v>0.9</c:v>
                </c:pt>
                <c:pt idx="5">
                  <c:v>2.2000000000000002</c:v>
                </c:pt>
                <c:pt idx="6">
                  <c:v>25.3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60"/>
      <c:rotY val="280"/>
      <c:perspective val="30"/>
    </c:view3D>
    <c:plotArea>
      <c:layout>
        <c:manualLayout>
          <c:layoutTarget val="inner"/>
          <c:xMode val="edge"/>
          <c:yMode val="edge"/>
          <c:x val="2.6388888888888885E-2"/>
          <c:y val="0.11273680672030402"/>
          <c:w val="0.44185094050743656"/>
          <c:h val="0.550756974373120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explosion val="28"/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Pt>
            <c:idx val="5"/>
            <c:spPr>
              <a:solidFill>
                <a:schemeClr val="tx1"/>
              </a:solidFill>
            </c:spPr>
          </c:dPt>
          <c:dPt>
            <c:idx val="6"/>
            <c:spPr>
              <a:solidFill>
                <a:srgbClr val="0070C0"/>
              </a:solidFill>
            </c:spPr>
          </c:dPt>
          <c:dPt>
            <c:idx val="7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8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9"/>
            <c:spPr>
              <a:solidFill>
                <a:srgbClr val="C00000"/>
              </a:solidFill>
            </c:spPr>
          </c:dPt>
          <c:dPt>
            <c:idx val="10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Lbls>
            <c:dLbl>
              <c:idx val="6"/>
              <c:layout>
                <c:manualLayout>
                  <c:x val="-3.6073928258967644E-2"/>
                  <c:y val="5.1777064860583491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63,5</a:t>
                    </a:r>
                  </a:p>
                </c:rich>
              </c:tx>
              <c:numFmt formatCode="#,##0.0" sourceLinked="0"/>
              <c:spPr/>
              <c:dLblPos val="bestFit"/>
              <c:showVal val="1"/>
            </c:dLbl>
            <c:dLbl>
              <c:idx val="7"/>
              <c:layout>
                <c:manualLayout>
                  <c:x val="2.6931321084864416E-3"/>
                  <c:y val="-4.3100663533339433E-2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3.4725503062117235E-3"/>
                  <c:y val="-4.2980392017732086E-2"/>
                </c:manualLayout>
              </c:layout>
              <c:dLblPos val="bestFit"/>
              <c:showVal val="1"/>
            </c:dLbl>
            <c:numFmt formatCode="#,##0.0" sourceLinked="0"/>
            <c:dLblPos val="bestFit"/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 ( 322,5 млн. руб.)</c:v>
                </c:pt>
                <c:pt idx="1">
                  <c:v>Национальная оборона ( 5,9 млн. руб.)</c:v>
                </c:pt>
                <c:pt idx="2">
                  <c:v>Национальная безопасность и правоохранительная деятельность ( 17,0 млн. руб.)</c:v>
                </c:pt>
                <c:pt idx="3">
                  <c:v>Национальная экономика ( 827, млн. руб.)</c:v>
                </c:pt>
                <c:pt idx="4">
                  <c:v>Жилищно-коммунальное хозяйство ( 128,3 млн. руб.)</c:v>
                </c:pt>
                <c:pt idx="5">
                  <c:v>Охрана окружающей среды ( 0,3 млн. руб.)</c:v>
                </c:pt>
                <c:pt idx="6">
                  <c:v>Образование ( 1438,7 млн. руб.)</c:v>
                </c:pt>
                <c:pt idx="7">
                  <c:v>Культура, кинематография ( 97,3 млн. руб.)</c:v>
                </c:pt>
                <c:pt idx="8">
                  <c:v>Здравоохранение ( 9,7 млн. руб.)</c:v>
                </c:pt>
                <c:pt idx="9">
                  <c:v>Социальная политика ( 111,1 млн. руб.)</c:v>
                </c:pt>
                <c:pt idx="10">
                  <c:v>Физическая культура и спорт ( 64,1 млн. руб.)</c:v>
                </c:pt>
                <c:pt idx="11">
                  <c:v>Обслуживание государственного и муниципального долга (3,7 млн. руб.)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14.1</c:v>
                </c:pt>
                <c:pt idx="1">
                  <c:v>0.30000000000000004</c:v>
                </c:pt>
                <c:pt idx="2">
                  <c:v>0.70000000000000007</c:v>
                </c:pt>
                <c:pt idx="3">
                  <c:v>3.6</c:v>
                </c:pt>
                <c:pt idx="4">
                  <c:v>5.6</c:v>
                </c:pt>
                <c:pt idx="5">
                  <c:v>0.1</c:v>
                </c:pt>
                <c:pt idx="6">
                  <c:v>63</c:v>
                </c:pt>
                <c:pt idx="7">
                  <c:v>4.3</c:v>
                </c:pt>
                <c:pt idx="8">
                  <c:v>0.4</c:v>
                </c:pt>
                <c:pt idx="9">
                  <c:v>4.9000000000000004</c:v>
                </c:pt>
                <c:pt idx="10">
                  <c:v>2.8</c:v>
                </c:pt>
                <c:pt idx="11">
                  <c:v>0.2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5"/>
        <c:txPr>
          <a:bodyPr/>
          <a:lstStyle/>
          <a:p>
            <a:pPr>
              <a:defRPr sz="105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45938801399825041"/>
          <c:y val="9.9126434987303211E-2"/>
          <c:w val="0.52767683727034131"/>
          <c:h val="0.82652873877221933"/>
        </c:manualLayout>
      </c:layout>
      <c:txPr>
        <a:bodyPr/>
        <a:lstStyle/>
        <a:p>
          <a:pPr>
            <a:defRPr sz="105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60"/>
      <c:rotY val="300"/>
      <c:perspective val="30"/>
    </c:view3D>
    <c:plotArea>
      <c:layout>
        <c:manualLayout>
          <c:layoutTarget val="inner"/>
          <c:xMode val="edge"/>
          <c:yMode val="edge"/>
          <c:x val="0.70359857696278938"/>
          <c:y val="2.5513579299269788E-2"/>
          <c:w val="2.7898972032758599E-2"/>
          <c:h val="4.4657232757823399E-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explosion val="14"/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Lbls>
            <c:delete val="1"/>
          </c:dLbls>
          <c:cat>
            <c:strRef>
              <c:f>Лист1!$A$2:$A$6</c:f>
              <c:strCache>
                <c:ptCount val="5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Социальная политика</c:v>
                </c:pt>
                <c:pt idx="4">
                  <c:v>Физическая культура и спорт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0</c:v>
                </c:pt>
                <c:pt idx="1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Социальная политика</c:v>
                </c:pt>
                <c:pt idx="4">
                  <c:v>Физическая культура и спорт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4">
                  <c:v>0</c:v>
                </c:pt>
              </c:numCache>
            </c:numRef>
          </c:val>
        </c:ser>
        <c:dLbls>
          <c:showPercent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1.1333608790596856E-2"/>
          <c:y val="0"/>
          <c:w val="0.98696300335278486"/>
          <c:h val="0.71007636168727972"/>
        </c:manualLayout>
      </c:layout>
      <c:txPr>
        <a:bodyPr/>
        <a:lstStyle/>
        <a:p>
          <a:pPr>
            <a:defRPr sz="145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43261788576198096"/>
          <c:y val="0"/>
        </c:manualLayout>
      </c:layout>
    </c:title>
    <c:view3D>
      <c:rotX val="60"/>
      <c:rotY val="30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explosion val="7"/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Lbls>
            <c:dLbl>
              <c:idx val="0"/>
              <c:numFmt formatCode="General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numFmt formatCode="General" sourceLinked="0"/>
            <c:dLblPos val="inEnd"/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Социальная политика</c:v>
                </c:pt>
                <c:pt idx="4">
                  <c:v>Физическая культура и спорт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84</c:v>
                </c:pt>
                <c:pt idx="1">
                  <c:v>5.7</c:v>
                </c:pt>
                <c:pt idx="2">
                  <c:v>0.4</c:v>
                </c:pt>
                <c:pt idx="3">
                  <c:v>6.1</c:v>
                </c:pt>
                <c:pt idx="4">
                  <c:v>3.8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0.47704</cdr:x>
      <cdr:y>0.26704</cdr:y>
    </cdr:from>
    <cdr:to>
      <cdr:x>0.5672</cdr:x>
      <cdr:y>0.43326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4173610" y="1038367"/>
          <a:ext cx="788807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dirty="0"/>
        </a:p>
        <a:p xmlns:a="http://schemas.openxmlformats.org/drawingml/2006/main">
          <a:endParaRPr lang="ru-RU" b="1" dirty="0"/>
        </a:p>
      </cdr:txBody>
    </cdr:sp>
  </cdr:relSizeAnchor>
  <cdr:relSizeAnchor xmlns:cdr="http://schemas.openxmlformats.org/drawingml/2006/chartDrawing">
    <cdr:from>
      <cdr:x>0.78279</cdr:x>
      <cdr:y>0.0598</cdr:y>
    </cdr:from>
    <cdr:to>
      <cdr:x>0.87295</cdr:x>
      <cdr:y>0.15478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848608" y="232528"/>
          <a:ext cx="78880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/>
            <a:t>  2017</a:t>
          </a:r>
          <a:endParaRPr lang="ru-RU" b="1" dirty="0"/>
        </a:p>
      </cdr:txBody>
    </cdr:sp>
  </cdr:relSizeAnchor>
  <cdr:relSizeAnchor xmlns:cdr="http://schemas.openxmlformats.org/drawingml/2006/chartDrawing">
    <cdr:from>
      <cdr:x>0.11728</cdr:x>
      <cdr:y>0.05556</cdr:y>
    </cdr:from>
    <cdr:to>
      <cdr:x>0.20745</cdr:x>
      <cdr:y>0.15054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1026114" y="216024"/>
          <a:ext cx="788895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/>
            <a:t> 2015</a:t>
          </a:r>
          <a:endParaRPr lang="ru-RU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0.34286</cdr:x>
      <cdr:y>0</cdr:y>
    </cdr:from>
    <cdr:to>
      <cdr:x>0.62857</cdr:x>
      <cdr:y>0.15625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4096" y="0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75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0.34286</cdr:x>
      <cdr:y>0</cdr:y>
    </cdr:from>
    <cdr:to>
      <cdr:x>0.62857</cdr:x>
      <cdr:y>0.15625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4096" y="0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75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0.34286</cdr:x>
      <cdr:y>0</cdr:y>
    </cdr:from>
    <cdr:to>
      <cdr:x>0.62857</cdr:x>
      <cdr:y>0.15625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4096" y="0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75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0.35135</cdr:x>
      <cdr:y>0.08696</cdr:y>
    </cdr:from>
    <cdr:to>
      <cdr:x>0.75676</cdr:x>
      <cdr:y>0.19565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288032"/>
          <a:ext cx="108012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2015</a:t>
          </a:r>
        </a:p>
        <a:p xmlns:a="http://schemas.openxmlformats.org/drawingml/2006/main">
          <a:endParaRPr lang="ru-RU" sz="12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0.35135</cdr:x>
      <cdr:y>0.08696</cdr:y>
    </cdr:from>
    <cdr:to>
      <cdr:x>0.75676</cdr:x>
      <cdr:y>0.19565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288032"/>
          <a:ext cx="108012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2016</a:t>
          </a:r>
        </a:p>
        <a:p xmlns:a="http://schemas.openxmlformats.org/drawingml/2006/main">
          <a:endParaRPr lang="ru-RU" sz="12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0.35135</cdr:x>
      <cdr:y>0.08696</cdr:y>
    </cdr:from>
    <cdr:to>
      <cdr:x>0.75676</cdr:x>
      <cdr:y>0.19565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288032"/>
          <a:ext cx="108012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2017</a:t>
          </a:r>
        </a:p>
        <a:p xmlns:a="http://schemas.openxmlformats.org/drawingml/2006/main">
          <a:endParaRPr lang="ru-RU" sz="12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262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3075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4"/>
            <a:ext cx="20574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4"/>
            <a:ext cx="60198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536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309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85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169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442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419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115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1690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291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070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872585259"/>
              </p:ext>
            </p:extLst>
          </p:nvPr>
        </p:nvGraphicFramePr>
        <p:xfrm>
          <a:off x="467545" y="1028735"/>
          <a:ext cx="8352928" cy="561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7285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58085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«ПРЕДПРИНИМАТЕЛЬСТВО»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7299733"/>
              </p:ext>
            </p:extLst>
          </p:nvPr>
        </p:nvGraphicFramePr>
        <p:xfrm>
          <a:off x="251520" y="1185892"/>
          <a:ext cx="8640960" cy="5306897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176464"/>
                <a:gridCol w="1584176"/>
                <a:gridCol w="1512168"/>
                <a:gridCol w="1368152"/>
              </a:tblGrid>
              <a:tr h="413751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89197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в</a:t>
                      </a:r>
                      <a:r>
                        <a:rPr lang="ru-RU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6 500,0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6 600,0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6 700,0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624271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и обеспечение деятельности центра молодежного инновационного творчества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1 225,0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964781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Частичная компенсация субъектам малого и среднего  предпринимательства затрат, связанных с приобретением оборудования в целях создания и развития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производства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3 865,0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325,0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794527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Частичная компенсация затрат в виде грантов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субъектам малого предпринимательства, действующим не менее одного года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550,0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735,0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850,0</a:t>
                      </a:r>
                    </a:p>
                  </a:txBody>
                  <a:tcPr marT="60960" marB="60960"/>
                </a:tc>
              </a:tr>
              <a:tr h="964781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положительного образа предпринимателя, популяризация роли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предпринимателя, производство теле- и радиопрограмм, размещение публикаций в СМИ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675,0</a:t>
                      </a:r>
                    </a:p>
                  </a:txBody>
                  <a:tcPr marT="60960" marB="60960"/>
                </a:tc>
              </a:tr>
              <a:tr h="454015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 печатных изданий по предпринимательству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680416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субсидий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развитие центров времяпровождения детей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24328" y="816561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713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58085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ФИЗИЧЕСКОЙ КУЛЬТУРЫ И СПОРТА»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2794589"/>
              </p:ext>
            </p:extLst>
          </p:nvPr>
        </p:nvGraphicFramePr>
        <p:xfrm>
          <a:off x="251520" y="1185893"/>
          <a:ext cx="8640960" cy="408000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248472"/>
                <a:gridCol w="1584176"/>
                <a:gridCol w="1512168"/>
                <a:gridCol w="1296144"/>
              </a:tblGrid>
              <a:tr h="413751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624271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в </a:t>
                      </a:r>
                      <a:r>
                        <a:rPr lang="ru-RU" sz="1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74 203,1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74 368,5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74 368,5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934720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учреждений</a:t>
                      </a:r>
                    </a:p>
                    <a:p>
                      <a:pPr algn="just"/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(СК «Старт», СОКИ «Риск», ФК «</a:t>
                      </a:r>
                      <a:r>
                        <a:rPr lang="ru-RU" sz="1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Приалит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-Реутов», ФОК, ПМЦ,  АУП) в </a:t>
                      </a:r>
                      <a:r>
                        <a:rPr lang="ru-RU" sz="1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68 480,5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67 884,0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67 884,0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40991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с начислениями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56 217,4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56 217,4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56 217,4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2512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Коммунальные услуги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2 307,1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1 710,6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1 710,6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26635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4 563,6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4 563,6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4 563,6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65237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5 392,4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5 392,4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5 392,4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65237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Капитальные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затраты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65237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5 196,0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5 957,9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5 957,9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24328" y="816561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273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58085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«БЕЗОПАСНОСТЬ»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5090320"/>
              </p:ext>
            </p:extLst>
          </p:nvPr>
        </p:nvGraphicFramePr>
        <p:xfrm>
          <a:off x="251520" y="1001226"/>
          <a:ext cx="8640960" cy="585083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320480"/>
                <a:gridCol w="1584176"/>
                <a:gridCol w="1512168"/>
                <a:gridCol w="1224136"/>
              </a:tblGrid>
              <a:tr h="40902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41493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в </a:t>
                      </a:r>
                      <a:r>
                        <a:rPr lang="ru-RU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51 408,8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58 363,6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45 841,4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447040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охраны зданий, помещений, сооружений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20 265,4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20 271,4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20 277,8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772160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и обслуживание современных средств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наблюдения, оплату договоров с ОВО, обслуживание кнопок тревожного сигнала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5 863,7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763,7</a:t>
                      </a:r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5 763,7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478823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мер по охране общественного порядка(приобретение средств связи)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153,3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162,6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555297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семинаров в образовательных учреждениях по вопросам профилактики правонарушений среди несовершеннолетних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480053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профилактике наркомании и токсикомании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608,0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645,0</a:t>
                      </a:r>
                    </a:p>
                    <a:p>
                      <a:pPr algn="ctr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686,0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288032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гражданской обороне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966,0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528059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организационных и планирующих документов в области предупреждения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ликвидации чрезвычайных ситуаций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1 097,0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288032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пожарной безопасности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10 834,9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6 779,9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6 190,9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772160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 модернизация системы экстренного оповещения населения и обеспечение деятельности 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Единой дежурной диспетчерской службы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11 624,5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23 296,0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11 833,0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24328" y="678061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917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58085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И СОХРАНЕНИЕ КУЛЬТУРЫ»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0667269"/>
              </p:ext>
            </p:extLst>
          </p:nvPr>
        </p:nvGraphicFramePr>
        <p:xfrm>
          <a:off x="251520" y="1185893"/>
          <a:ext cx="8640960" cy="4053973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194684"/>
                <a:gridCol w="2194684"/>
                <a:gridCol w="2194684"/>
                <a:gridCol w="2056908"/>
              </a:tblGrid>
              <a:tr h="413751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624271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в </a:t>
                      </a:r>
                      <a:r>
                        <a:rPr lang="ru-RU" sz="1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94 116,5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94 116,5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94 116,5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731520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r>
                        <a:rPr lang="ru-RU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учреждений</a:t>
                      </a:r>
                    </a:p>
                    <a:p>
                      <a:pPr algn="just"/>
                      <a:r>
                        <a:rPr lang="ru-RU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(МВЦ, МКДЦ, ЦБС, ЦБ ОМУ, АУП) в </a:t>
                      </a:r>
                      <a:r>
                        <a:rPr lang="ru-RU" sz="13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83 721,5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82 962,6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82 962,6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40991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с начислениями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70 444,5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70 444,5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70 444,5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25120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Коммунальные услуги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2 129,4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1 370,5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1 370,5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26635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6 120,9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6 120,9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6 120,9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65237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5 026,7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5 026,7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5 026,7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65237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Капитальные</a:t>
                      </a:r>
                      <a:r>
                        <a:rPr lang="ru-RU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затраты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65237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9 615,0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10 373,9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10 373,9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24328" y="816561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58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58085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«МУНИЦИПАЛЬНОЕ УПРАВЛЕНИЕ»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1888407"/>
              </p:ext>
            </p:extLst>
          </p:nvPr>
        </p:nvGraphicFramePr>
        <p:xfrm>
          <a:off x="251520" y="1185893"/>
          <a:ext cx="8640960" cy="378778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104456"/>
                <a:gridCol w="1584176"/>
                <a:gridCol w="1584176"/>
                <a:gridCol w="1368152"/>
              </a:tblGrid>
              <a:tr h="413751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624271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в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315 348,8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306 701,8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302 876,8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845045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учреждений (ХЭУ, МФЦ, Юридическое бюро, Отдел статистики)</a:t>
                      </a:r>
                    </a:p>
                    <a:p>
                      <a:pPr algn="just"/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АУП (Администрация, КУМИ, </a:t>
                      </a:r>
                    </a:p>
                    <a:p>
                      <a:pPr algn="just"/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Финансовое управление)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271 707,4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262 557,1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262 083,2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55197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с начислениями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162 446,3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162 446,3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162 446,3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07192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Коммунальные услуги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6 045,5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6 045,5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6 045,5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600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88603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Капитальные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затраты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6 645,0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6 645,0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6 645,0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288032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95 750,2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86 599,9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86 126,0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24328" y="816561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853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58085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«ЭКОЛОГИЯ И ОХРАНА ОКРУЖАЮЩЕЙ СРЕДЫ»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47282815"/>
              </p:ext>
            </p:extLst>
          </p:nvPr>
        </p:nvGraphicFramePr>
        <p:xfrm>
          <a:off x="251520" y="1126448"/>
          <a:ext cx="8640960" cy="2361997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608512"/>
                <a:gridCol w="1440160"/>
                <a:gridCol w="1368152"/>
                <a:gridCol w="1224136"/>
              </a:tblGrid>
              <a:tr h="413751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448641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в </a:t>
                      </a:r>
                      <a:r>
                        <a:rPr lang="ru-RU" sz="1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768085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окружающей среды, определение степени загрязнения окружающей среды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731520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Экологическое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образование, воспитание, информирование населения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24328" y="816561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804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58085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ТРАНСПОРТНОЙ СИСТЕМЫ»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7758076"/>
              </p:ext>
            </p:extLst>
          </p:nvPr>
        </p:nvGraphicFramePr>
        <p:xfrm>
          <a:off x="251520" y="1142693"/>
          <a:ext cx="8640960" cy="4590565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104456"/>
                <a:gridCol w="1584176"/>
                <a:gridCol w="1584176"/>
                <a:gridCol w="1368152"/>
              </a:tblGrid>
              <a:tr h="44394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86690">
                <a:tc>
                  <a:txBody>
                    <a:bodyPr/>
                    <a:lstStyle/>
                    <a:p>
                      <a:pPr algn="just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</a:t>
                      </a:r>
                      <a:r>
                        <a:rPr lang="ru-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0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65 000,0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47 747,0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47 747,0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1002939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автомобильных дорог общего пользования с усовершенствованным типом покрытия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39 300,0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36 504,0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36 504,0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82644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светофорных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объектов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5 888,0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888,0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412072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ливневой канализации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5 355,0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5 355,0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59750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Установка дорожных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знаков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5 200,0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rowSpan="4" gridSpan="2"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Данные расходы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заложены в соответствии с нормативами. Эти виды работ будут рассматриваться в рамках условно утвержденных расходов при формировании бюджета на 2016 год. (п.3 ст. 184.1 Бюджетного кодекса Российской Федерации).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rowSpan="4" hMerge="1">
                  <a:txBody>
                    <a:bodyPr/>
                    <a:lstStyle/>
                    <a:p>
                      <a:pPr algn="ctr"/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2277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Установка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светофорных объектов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9750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Обновление дорожной разметки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70495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комплексного проекта организации дорожного движения(КСОДД)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2 300,0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24328" y="816561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386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58085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«СОДЕРЖАНИЕ И РАЗВИТИЕ ЖКХ»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438294"/>
              </p:ext>
            </p:extLst>
          </p:nvPr>
        </p:nvGraphicFramePr>
        <p:xfrm>
          <a:off x="251520" y="1142695"/>
          <a:ext cx="8688912" cy="569074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536504"/>
                <a:gridCol w="1296144"/>
                <a:gridCol w="799356"/>
                <a:gridCol w="712812"/>
                <a:gridCol w="1344096"/>
              </a:tblGrid>
              <a:tr h="3790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484084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110 171,7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50 611,2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53 415,8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773778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Взносы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капитальный ремонт за помещения, расположенные в многоквартирных жилых домах, находящихся в муниципальной собственности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24 523,2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26 095,2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767,9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953207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</a:t>
                      </a:r>
                      <a:r>
                        <a:rPr lang="ru-RU" sz="1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капитального ремонта общего имущества в многоквартирных домах, расположенных на территории городского округа Реутов, в рамках утвержденного краткосрочного плана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3 636,3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rowSpan="2" gridSpan="3"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Данные расходы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заложены в соответствии с нормативами. Эти виды работ будут рассматриваться в рамках условно утвержденных расходов при формировании бюджета на 2016 год. (п.3 ст. 184.1 Бюджетного кодекса Российской Федерации).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9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5754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замену газоиспользующего оборудования в муниципальных квартирах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 sz="9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9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2804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газонов, тротуаров, обслуживание и ремонт «Вечного огня» на Мемориальном комплексе в память погибших, обслуживание и ремонт фонтана, благоустройство Городского парка, благоустройство и ремонт пешеходных тоннелей, содержание и устройство катков, содержание и установка детских игровых площадок, площадок для выгула собак, посадка деревьев и кустарников, содержание цветников, устройство и уборка новогодней символики, содержание уличного и праздничного освещения, приобретение коммунальной техники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80 512,2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24 516,0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25 647,9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24328" y="816561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77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58085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«ЖИЛИЩЕ»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3065079"/>
              </p:ext>
            </p:extLst>
          </p:nvPr>
        </p:nvGraphicFramePr>
        <p:xfrm>
          <a:off x="251520" y="1142695"/>
          <a:ext cx="8640960" cy="4708163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816424"/>
                <a:gridCol w="1584176"/>
                <a:gridCol w="1656184"/>
                <a:gridCol w="1584176"/>
              </a:tblGrid>
              <a:tr h="397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500382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</a:p>
                    <a:p>
                      <a:pPr algn="just"/>
                      <a:endParaRPr lang="ru-RU" sz="14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Местный бюджет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37 695,1</a:t>
                      </a:r>
                    </a:p>
                    <a:p>
                      <a:pPr algn="ctr"/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317,1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52 315,8</a:t>
                      </a:r>
                    </a:p>
                    <a:p>
                      <a:pPr algn="ctr"/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2 295,8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39 077,7</a:t>
                      </a:r>
                    </a:p>
                    <a:p>
                      <a:pPr algn="ctr"/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2 699,7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68702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жильем молодых семей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897,1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2 143,8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2 679,7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179653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жильем детей-сирот и детей, оставшихся без попечения родителей, а также лиц из их числа включает субвенцию бюджету города на обеспечение предоставления жилых помещений детям-сиротам и детям, оставшимся без попечения родителей, по договорам найма специализированных жилых помещений, также средства из местного бюджета, предусмотренные на ремонт муниципальных жилых помещений, в которых сохранено право пользования за детьми-сиротами, оставшимися без попечения родителей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24328" y="816561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77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4691"/>
          </a:xfrm>
        </p:spPr>
        <p:txBody>
          <a:bodyPr>
            <a:norm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b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«СОЦИАЛЬНАЯ ЗАЩИТА НАСЕЛЕНИЯ»</a:t>
            </a:r>
            <a:endParaRPr lang="ru-RU" sz="1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2854907"/>
              </p:ext>
            </p:extLst>
          </p:nvPr>
        </p:nvGraphicFramePr>
        <p:xfrm>
          <a:off x="0" y="482809"/>
          <a:ext cx="9144000" cy="616577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032648"/>
                <a:gridCol w="1524000"/>
                <a:gridCol w="1371600"/>
                <a:gridCol w="1215752"/>
              </a:tblGrid>
              <a:tr h="35938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284509">
                <a:tc>
                  <a:txBody>
                    <a:bodyPr/>
                    <a:lstStyle/>
                    <a:p>
                      <a:pPr algn="just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1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47 090,0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54 165,0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45 995,0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284509">
                <a:tc>
                  <a:txBody>
                    <a:bodyPr/>
                    <a:lstStyle/>
                    <a:p>
                      <a:pPr algn="just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МЕСТНЫЙ  БЮДЖЕТ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16 719,0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14 719,0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12 719,0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561151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Возмещение расходов на транспортировку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умерших не имеющих близких родственников, а также иных умерших, найденных на территории города, на судебно-медицинское и патологоанатомическое исследование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440367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Денежная выплата на обеспечение школьной формой для посещения школьных занятий, а также спортивной формой для детей из многодетных семей города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2 841,0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3 291,0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3 681,0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271199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отдыха, оздоровления и занятости детей в дни школьных каникул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8 500,0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8 500,0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8 500,0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299484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 пешеходных переходов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3 390,0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2 550,0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81679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 на рынке(ул. Ашхабадская) двух входов и выходов специальными пандусами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rowSpan="6" gridSpan="2">
                  <a:txBody>
                    <a:bodyPr/>
                    <a:lstStyle/>
                    <a:p>
                      <a:pPr algn="just"/>
                      <a:endParaRPr lang="ru-RU" sz="11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1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1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Данные расходы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заложены в соответствии с нормативами. Эти виды работ будут рассматриваться в рамках условно утвержденных расходов при формировании бюджета на 2016 год. (п.3 ст. 184.1 Бюджетного кодекса Российской Федерации).</a:t>
                      </a:r>
                      <a:endParaRPr lang="ru-RU" sz="11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rowSpan="6" hMerge="1">
                  <a:txBody>
                    <a:bodyPr/>
                    <a:lstStyle/>
                    <a:p>
                      <a:pPr algn="ctr"/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479174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 детской площадки на ул. Лесная(между домами №6 и №8) плавным заездом и съездом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453417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 площадки и тротуара перед дверью детской поликлиники для подъезда инвалидов-колясочников (Садовый проезд,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д.7)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299484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 пандусами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поручнями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658864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Оснащение светофоров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дополнительным оборудованием(обратным отсчетом времени и звуковым сигналом) на перекрестках Юбилейный проспект-ул. Южная; ул. Советская-ул. Победы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516694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Установка ступеней с контрастным выделением первой и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последней ступеней подземного пешеходного перехода на станции Реутов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516694">
                <a:tc>
                  <a:txBody>
                    <a:bodyPr/>
                    <a:lstStyle/>
                    <a:p>
                      <a:pPr algn="just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беременных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женщин, кормящих матерей, детей в возрасте до трех лет, а также детей-сирот и детей, оставшихся без попечения родителей, находящихся в лечебно-профилактических учреждениях.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1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9 763,0</a:t>
                      </a:r>
                    </a:p>
                  </a:txBody>
                  <a:tcPr marT="60960" marB="60960"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1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9 763,0                  9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763,0</a:t>
                      </a:r>
                      <a:endParaRPr lang="ru-RU" sz="11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21070" y="149730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77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54096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ВИДАМ</a:t>
            </a:r>
            <a:endParaRPr lang="ru-RU" sz="16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143732040"/>
              </p:ext>
            </p:extLst>
          </p:nvPr>
        </p:nvGraphicFramePr>
        <p:xfrm>
          <a:off x="161510" y="1028733"/>
          <a:ext cx="874897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975484012"/>
              </p:ext>
            </p:extLst>
          </p:nvPr>
        </p:nvGraphicFramePr>
        <p:xfrm>
          <a:off x="395537" y="1220755"/>
          <a:ext cx="45719" cy="60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39952" y="131676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2016</a:t>
            </a:r>
            <a:endParaRPr lang="ru-RU" b="1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1400074462"/>
              </p:ext>
            </p:extLst>
          </p:nvPr>
        </p:nvGraphicFramePr>
        <p:xfrm>
          <a:off x="467544" y="1809208"/>
          <a:ext cx="2520280" cy="2976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369166424"/>
              </p:ext>
            </p:extLst>
          </p:nvPr>
        </p:nvGraphicFramePr>
        <p:xfrm>
          <a:off x="3347864" y="1809208"/>
          <a:ext cx="2520280" cy="2976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2149641768"/>
              </p:ext>
            </p:extLst>
          </p:nvPr>
        </p:nvGraphicFramePr>
        <p:xfrm>
          <a:off x="6300192" y="1804001"/>
          <a:ext cx="2520280" cy="2976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77248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58085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«СОЦИАЛЬНАЯ ЗАЩИТА НАСЕЛЕНИЯ»</a:t>
            </a:r>
            <a:endParaRPr lang="ru-RU" sz="1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3628198"/>
              </p:ext>
            </p:extLst>
          </p:nvPr>
        </p:nvGraphicFramePr>
        <p:xfrm>
          <a:off x="251520" y="1258203"/>
          <a:ext cx="8640960" cy="541005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392488"/>
                <a:gridCol w="1512168"/>
                <a:gridCol w="1440160"/>
                <a:gridCol w="1296144"/>
              </a:tblGrid>
              <a:tr h="41375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708780">
                <a:tc>
                  <a:txBody>
                    <a:bodyPr/>
                    <a:lstStyle/>
                    <a:p>
                      <a:pPr algn="just"/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МОСКОВСКОЙ ОБЛАСТИ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30 371,0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39 446,0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33 276,0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934720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Субвенция бюджету города на организацию предоставления гражданам Российской Федерации, имеющим место жительства в Московской области, субсидий на оплату жилого помещения и коммунальных услуг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30 371,0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31 896,0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33 276,0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934720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материальной помощи на приобретение индивидуальных диагностических средств для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детей, больных инсулинозависимым сахарным диабетом(иглы, тест-полоски)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934720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материальной помощи на приобретение современных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лекарственных средств, для лечения больных злокачественными новообразованиями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934720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материальной помощи жителям города Реутов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приобретение прочих лекарственных препаратов, не входящих в Список жизненно необходимых и важнейших лекарственных средств(ЖНВЛС)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24328" y="816561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341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58085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«ЭНЕРГОСБЕРЕЖЕНИЕ И ПОВЫШЕНИЕ ЭНЕРГЕТИЧЕСКОЙ ЭФФЕКТИВНОСТИ»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8889061"/>
              </p:ext>
            </p:extLst>
          </p:nvPr>
        </p:nvGraphicFramePr>
        <p:xfrm>
          <a:off x="251520" y="1142694"/>
          <a:ext cx="8640960" cy="364971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194684"/>
                <a:gridCol w="2194684"/>
                <a:gridCol w="2194684"/>
                <a:gridCol w="2056908"/>
              </a:tblGrid>
              <a:tr h="41375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25120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</a:t>
                      </a:r>
                      <a:r>
                        <a:rPr lang="ru-RU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3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ru-RU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758,7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1137920">
                <a:tc>
                  <a:txBody>
                    <a:bodyPr/>
                    <a:lstStyle/>
                    <a:p>
                      <a:pPr algn="just"/>
                      <a:r>
                        <a:rPr lang="ru-RU" sz="13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Установка общедомовых</a:t>
                      </a:r>
                      <a:r>
                        <a:rPr lang="ru-RU" sz="13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приборов учета энергетических ресурсов пропорционально доле муниципальной собственности в многоквартирных домах</a:t>
                      </a:r>
                      <a:endParaRPr lang="ru-RU" sz="1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4 300,0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934720">
                <a:tc>
                  <a:txBody>
                    <a:bodyPr/>
                    <a:lstStyle/>
                    <a:p>
                      <a:pPr algn="just"/>
                      <a:r>
                        <a:rPr lang="ru-RU" sz="13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установку индивидуальных</a:t>
                      </a:r>
                      <a:r>
                        <a:rPr lang="ru-RU" sz="13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приборов учета в муниципальных квартирах (ГВС, ХВС)</a:t>
                      </a:r>
                      <a:endParaRPr lang="ru-RU" sz="1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13 458,7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Данные расходы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заложены в соответствии с нормативами. Эти виды работ будут рассматриваться в рамках условно утвержденных расходов при формировании бюджета на 2016 год. (п.3 ст. 184.1 Бюджетного кодекса Российской Федерации).</a:t>
                      </a:r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24328" y="816561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77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58085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ОБРАЗОВАНИЯ И ВОСПИТАНИЕ»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8811975"/>
              </p:ext>
            </p:extLst>
          </p:nvPr>
        </p:nvGraphicFramePr>
        <p:xfrm>
          <a:off x="251520" y="1109875"/>
          <a:ext cx="8640960" cy="5213185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536504"/>
                <a:gridCol w="1584176"/>
                <a:gridCol w="1440160"/>
                <a:gridCol w="108012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36385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1 419 852,6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1 419 813,2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1 425 335,2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284480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МЕСТНЫЙ  БЮДЖЕТ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406400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деятельности дошкольных образовательных учреждений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224 990,6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221 877,5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223 949,2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406400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Проектно-изыскательские работы по строительству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детского сада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406400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общеобразовательных организаций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101 971,4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105 180,7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107 891,0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315183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мероприятий в области образования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3 912,0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3 912,0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3 912,0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406400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учреждений дополнительного образования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132 564,7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132 709,3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133 426,3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406400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мероприятий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области дополнительного образования 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264160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 пристройки школы искусств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690880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учреждений, обеспечивающих управление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функционированием и развитие системы образования в городе Реутов (ХЭК, УМЦ, АУП)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183 936,2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183 936,2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184 353,2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24328" y="816561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77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58085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ОБРАЗОВАНИЯ И ВОСПИТАНИЕ»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514902"/>
              </p:ext>
            </p:extLst>
          </p:nvPr>
        </p:nvGraphicFramePr>
        <p:xfrm>
          <a:off x="251520" y="1109875"/>
          <a:ext cx="8640960" cy="54508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896544"/>
                <a:gridCol w="1368152"/>
                <a:gridCol w="1296144"/>
                <a:gridCol w="108012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284480">
                <a:tc>
                  <a:txBody>
                    <a:bodyPr/>
                    <a:lstStyle/>
                    <a:p>
                      <a:pPr algn="just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МОСКОВСКОЙ ОБЛАСТИ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833120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государственных гарантий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реализации прав граждан на получение общедоступного и бесплатного дошкольного образования, включая расходы на оплату труда, приобретение учебников, средств обучения, игр, игрушек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347 321,0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347 321,0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347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321,0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548640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Финансовое обеспечение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получения гражданами дошкольного образования в частных дошкольных образовательных организациях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8 948,0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8 948,0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8 948,0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548640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компенсаций родительской платы за присмотр и уход за детьми в дошкольных организациях 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31 481,0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31 481,0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31 481,0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11176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государственных гарантий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реализации прав граждан на получение общедоступного и бесплатного начального общего, основного общего, среднего общего образования, включая расходы на оплату труда, приобретение учебников, средств обучения, игр, игрушек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433 331,0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433 331,0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433 331,0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406400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Частичная компенсация стоимости питания отдельным категориям обучающихся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19 689,0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19 689,0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19 689,0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548640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вознаграждения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выполнение функций классного руководителя педагогическим работникам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4 778,0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4 778,0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4 778,0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690880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переданных государственных полномочий в сфере образования и организации деятельности комиссий по делам несовершеннолетних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3 313,0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3 335,0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3 358,0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24328" y="816561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522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ОТРАСЛЯМ</a:t>
            </a:r>
            <a:endParaRPr lang="ru-RU" sz="16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169647494"/>
              </p:ext>
            </p:extLst>
          </p:nvPr>
        </p:nvGraphicFramePr>
        <p:xfrm>
          <a:off x="0" y="1220755"/>
          <a:ext cx="9144000" cy="5637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4143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НАПРАВЛЕННОСТИ БЮДЖЕТА</a:t>
            </a:r>
            <a:endParaRPr lang="ru-RU" sz="18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873556799"/>
              </p:ext>
            </p:extLst>
          </p:nvPr>
        </p:nvGraphicFramePr>
        <p:xfrm>
          <a:off x="179512" y="5349213"/>
          <a:ext cx="8964488" cy="1248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508824613"/>
              </p:ext>
            </p:extLst>
          </p:nvPr>
        </p:nvGraphicFramePr>
        <p:xfrm>
          <a:off x="107504" y="1508787"/>
          <a:ext cx="280831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1601746951"/>
              </p:ext>
            </p:extLst>
          </p:nvPr>
        </p:nvGraphicFramePr>
        <p:xfrm>
          <a:off x="3131840" y="1508787"/>
          <a:ext cx="280831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326299188"/>
              </p:ext>
            </p:extLst>
          </p:nvPr>
        </p:nvGraphicFramePr>
        <p:xfrm>
          <a:off x="6156176" y="1604797"/>
          <a:ext cx="280831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1404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РЕАЛИЗАЦИИ ПРОГРАММНОГО МЕТОДА ПЛАНИРОВАНИЯ </a:t>
            </a:r>
            <a:endParaRPr lang="ru-RU" sz="16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839950461"/>
              </p:ext>
            </p:extLst>
          </p:nvPr>
        </p:nvGraphicFramePr>
        <p:xfrm>
          <a:off x="107504" y="1700808"/>
          <a:ext cx="2664296" cy="4416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813229575"/>
              </p:ext>
            </p:extLst>
          </p:nvPr>
        </p:nvGraphicFramePr>
        <p:xfrm>
          <a:off x="6012160" y="2084851"/>
          <a:ext cx="2664296" cy="4416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374978762"/>
              </p:ext>
            </p:extLst>
          </p:nvPr>
        </p:nvGraphicFramePr>
        <p:xfrm>
          <a:off x="2987824" y="1700808"/>
          <a:ext cx="2664296" cy="4416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3356576957"/>
              </p:ext>
            </p:extLst>
          </p:nvPr>
        </p:nvGraphicFramePr>
        <p:xfrm>
          <a:off x="5940152" y="1796819"/>
          <a:ext cx="2664296" cy="4416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0791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448773969"/>
              </p:ext>
            </p:extLst>
          </p:nvPr>
        </p:nvGraphicFramePr>
        <p:xfrm>
          <a:off x="6012160" y="2084851"/>
          <a:ext cx="2664296" cy="4416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7473904"/>
              </p:ext>
            </p:extLst>
          </p:nvPr>
        </p:nvGraphicFramePr>
        <p:xfrm>
          <a:off x="179512" y="164637"/>
          <a:ext cx="8784976" cy="5840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816091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</a:t>
                      </a:r>
                      <a:r>
                        <a:rPr lang="ru-RU" sz="27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</a:t>
                      </a:r>
                      <a:endParaRPr lang="ru-RU" sz="2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Совета депутатов ;</a:t>
                      </a:r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деятельности Избирательной комиссии;</a:t>
                      </a:r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Контрольно-счетной палаты;</a:t>
                      </a:r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выборов;</a:t>
                      </a:r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по обеспечению мобилизационной готовности экономики;</a:t>
                      </a:r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Резервный</a:t>
                      </a:r>
                      <a:r>
                        <a:rPr lang="ru-RU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фонд;</a:t>
                      </a:r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816091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Субвенция бюджету</a:t>
                      </a:r>
                      <a:r>
                        <a:rPr lang="ru-RU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города на осуществление полномочий по первичному воинскому учету на территориях, где отсутствуют военные комиссариаты;</a:t>
                      </a:r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  <a:tr h="1259840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Субвенция бюджету города на обеспечение жилыми</a:t>
                      </a:r>
                      <a:r>
                        <a:rPr lang="ru-RU" sz="1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помещениями отдельных категорий ветеранов, предусмотренных Законом Московской области № 125/2006-ОЗ «Об обеспечении жилыми помещениями за счет средств федерального бюджета отдельных категорий ветеранов, инвалидов и семей, имеющих детей-инвалидов».</a:t>
                      </a:r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0018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РАЗРЕЗЕ МУНИЦИПАЛЬНЫХ ПРОГРАММ</a:t>
            </a:r>
            <a:endParaRPr lang="ru-RU" sz="18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518856902"/>
              </p:ext>
            </p:extLst>
          </p:nvPr>
        </p:nvGraphicFramePr>
        <p:xfrm>
          <a:off x="251520" y="1220755"/>
          <a:ext cx="8640960" cy="5376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1629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РАЗРЕЗЕ МУНИЦИПАЛЬНЫХ ПРОГРАММ</a:t>
            </a:r>
            <a:endParaRPr lang="ru-RU" sz="18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734683560"/>
              </p:ext>
            </p:extLst>
          </p:nvPr>
        </p:nvGraphicFramePr>
        <p:xfrm>
          <a:off x="251520" y="1220755"/>
          <a:ext cx="8640960" cy="5376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9667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РАЗРЕЗЕ МУНИЦИПАЛЬНЫХ ПРОГРАММ</a:t>
            </a:r>
            <a:endParaRPr lang="ru-RU" sz="18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898936844"/>
              </p:ext>
            </p:extLst>
          </p:nvPr>
        </p:nvGraphicFramePr>
        <p:xfrm>
          <a:off x="251520" y="1220755"/>
          <a:ext cx="8640960" cy="5376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9667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</TotalTime>
  <Words>1919</Words>
  <Application>Microsoft Office PowerPoint</Application>
  <PresentationFormat>Экран (4:3)</PresentationFormat>
  <Paragraphs>605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ОБЩИЙ ОБЪЕМ РАСХОДОВ  </vt:lpstr>
      <vt:lpstr>СТРУКТУРА РАСХОДОВ ПО ВИДАМ</vt:lpstr>
      <vt:lpstr>СТРУКТУРА РАСХОДОВ ПО ОТРАСЛЯМ</vt:lpstr>
      <vt:lpstr>СТРУКТУРА РАСХОДОВ  СОЦИАЛЬНОЙ НАПРАВЛЕННОСТИ БЮДЖЕТА</vt:lpstr>
      <vt:lpstr>СТРУКТУРА РАСХОДОВ  В РАМКАХ РЕАЛИЗАЦИИ ПРОГРАММНОГО МЕТОДА ПЛАНИРОВАНИЯ </vt:lpstr>
      <vt:lpstr>Слайд 6</vt:lpstr>
      <vt:lpstr>СТРУКТУРА РАСХОДОВ  В  РАЗРЕЗЕ МУНИЦИПАЛЬНЫХ ПРОГРАММ</vt:lpstr>
      <vt:lpstr>СТРУКТУРА РАСХОДОВ  В  РАЗРЕЗЕ МУНИЦИПАЛЬНЫХ ПРОГРАММ</vt:lpstr>
      <vt:lpstr>СТРУКТУРА РАСХОДОВ  В  РАЗРЕЗЕ МУНИЦИПАЛЬНЫХ ПРОГРАММ</vt:lpstr>
      <vt:lpstr>муниципальная программа «ПРЕДПРИНИМАТЕЛЬСТВО»</vt:lpstr>
      <vt:lpstr>муниципальная программа «РАЗВИТИЕ ФИЗИЧЕСКОЙ КУЛЬТУРЫ И СПОРТА»</vt:lpstr>
      <vt:lpstr>муниципальная программа «БЕЗОПАСНОСТЬ»</vt:lpstr>
      <vt:lpstr>муниципальная программа «РАЗВИТИЕ И СОХРАНЕНИЕ КУЛЬТУРЫ»</vt:lpstr>
      <vt:lpstr>муниципальная программа «МУНИЦИПАЛЬНОЕ УПРАВЛЕНИЕ»</vt:lpstr>
      <vt:lpstr>муниципальная программа «ЭКОЛОГИЯ И ОХРАНА ОКРУЖАЮЩЕЙ СРЕДЫ»</vt:lpstr>
      <vt:lpstr>муниципальная программа «РАЗВИТИЕ ТРАНСПОРТНОЙ СИСТЕМЫ»</vt:lpstr>
      <vt:lpstr>муниципальная программа «СОДЕРЖАНИЕ И РАЗВИТИЕ ЖКХ»</vt:lpstr>
      <vt:lpstr>муниципальная программа «ЖИЛИЩЕ»</vt:lpstr>
      <vt:lpstr>муниципальная программа «СОЦИАЛЬНАЯ ЗАЩИТА НАСЕЛЕНИЯ»</vt:lpstr>
      <vt:lpstr>муниципальная программа «СОЦИАЛЬНАЯ ЗАЩИТА НАСЕЛЕНИЯ»</vt:lpstr>
      <vt:lpstr>муниципальная программа «ЭНЕРГОСБЕРЕЖЕНИЕ И ПОВЫШЕНИЕ ЭНЕРГЕТИЧЕСКОЙ ЭФФЕКТИВНОСТИ»</vt:lpstr>
      <vt:lpstr>муниципальная программа «РАЗВИТИЕ ОБРАЗОВАНИЯ И ВОСПИТАНИЕ»</vt:lpstr>
      <vt:lpstr>муниципальная программа «РАЗВИТИЕ ОБРАЗОВАНИЯ И ВОСПИТАНИЕ»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ГОРОДСКОГО ОКРУГА РЕУТОВ</dc:title>
  <dc:creator>Рябова Е. С.</dc:creator>
  <cp:lastModifiedBy>babalovalv</cp:lastModifiedBy>
  <cp:revision>235</cp:revision>
  <cp:lastPrinted>2014-10-24T05:29:07Z</cp:lastPrinted>
  <dcterms:created xsi:type="dcterms:W3CDTF">2014-10-20T09:46:46Z</dcterms:created>
  <dcterms:modified xsi:type="dcterms:W3CDTF">2014-11-26T07:36:56Z</dcterms:modified>
</cp:coreProperties>
</file>