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67" r:id="rId3"/>
    <p:sldId id="289" r:id="rId4"/>
    <p:sldId id="287" r:id="rId5"/>
    <p:sldId id="288" r:id="rId6"/>
    <p:sldId id="276" r:id="rId7"/>
    <p:sldId id="278" r:id="rId8"/>
    <p:sldId id="279" r:id="rId9"/>
    <p:sldId id="290" r:id="rId10"/>
    <p:sldId id="291" r:id="rId11"/>
    <p:sldId id="257" r:id="rId12"/>
    <p:sldId id="275" r:id="rId13"/>
    <p:sldId id="280" r:id="rId14"/>
    <p:sldId id="281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 snapToGrid="0">
      <p:cViewPr>
        <p:scale>
          <a:sx n="78" d="100"/>
          <a:sy n="78" d="100"/>
        </p:scale>
        <p:origin x="-9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9B35-7E01-492D-8D2C-4EA22C71386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3426-D2A8-4894-82B9-64039D86A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8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9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2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9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9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9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3426-D2A8-4894-82B9-64039D86A0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6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0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61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8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47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83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13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89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44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79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67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7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8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1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6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3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3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BCC154-999B-427E-AC66-9335D1AEB44F}" type="datetimeFigureOut">
              <a:rPr lang="ru-RU" smtClean="0"/>
              <a:t>05.06.2020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FCBC16-D129-4AC3-A78E-9A3C6D5D252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56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002.mag028@leroymerlin.ru" TargetMode="External"/><Relationship Id="rId2" Type="http://schemas.openxmlformats.org/officeDocument/2006/relationships/hyperlink" Target="mailto:timofeevanv@mosreg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reezd2@mail.r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D569BE-7F45-43E4-9F26-AF43BCDED6FE}"/>
              </a:ext>
            </a:extLst>
          </p:cNvPr>
          <p:cNvSpPr/>
          <p:nvPr/>
        </p:nvSpPr>
        <p:spPr>
          <a:xfrm>
            <a:off x="85247" y="2062404"/>
            <a:ext cx="9220118" cy="1739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5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Профилактические</a:t>
            </a:r>
            <a:r>
              <a:rPr lang="en-US" sz="2400" cap="all" spc="15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мероприятия</a:t>
            </a:r>
            <a:r>
              <a:rPr lang="en-US" sz="2400" cap="all" spc="15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</a:t>
            </a:r>
            <a:r>
              <a:rPr lang="en-US" sz="2400" cap="all" spc="15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предприятиях</a:t>
            </a:r>
            <a:endParaRPr lang="ru-RU" sz="2400" cap="all" spc="15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914400">
              <a:lnSpc>
                <a:spcPct val="50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2400" cap="all" spc="15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 ОРГАНИЗАЦИЯХ В СФЕРЕ УСЛУГ </a:t>
            </a:r>
            <a:r>
              <a:rPr lang="en-US" sz="2400" cap="all" spc="15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</a:t>
            </a: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условиях</a:t>
            </a:r>
            <a:endParaRPr lang="ru-RU" sz="2400" cap="all" spc="15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914400">
              <a:lnSpc>
                <a:spcPct val="5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неблагоприятной</a:t>
            </a:r>
            <a:r>
              <a:rPr lang="en-US" sz="2400" cap="all" spc="15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эпидемиологической</a:t>
            </a:r>
            <a:r>
              <a:rPr lang="en-US" sz="2400" cap="all" spc="15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cap="all" spc="15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обстановки</a:t>
            </a:r>
            <a:endParaRPr lang="en-US" sz="2400" cap="all" spc="15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692787-44FE-4C43-A906-207906FB01D8}"/>
              </a:ext>
            </a:extLst>
          </p:cNvPr>
          <p:cNvSpPr txBox="1"/>
          <p:nvPr/>
        </p:nvSpPr>
        <p:spPr>
          <a:xfrm>
            <a:off x="85247" y="6449658"/>
            <a:ext cx="8830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МИНИСТЕРСТВО СЕЛЬСКОГО ХОЗЯЙСТВА И ПРОДОВОЛЬСТВИЯ МОСКОВСКОЙ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2ABFAD-9293-42C5-BE59-EFF288C30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2" y="5132373"/>
            <a:ext cx="1479175" cy="14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88663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22324" y="467883"/>
            <a:ext cx="2441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/>
              </a:rPr>
              <a:t>ОРГАНИЗАЦИЯ КОНТРОЛЯ ПОСРЕДСТВОМ ИСПОЛЬЗОВАНИЯ МОБИЛЬНОГО ПРИЛОЖЕНИЯ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44A1A43-CD0D-41F8-9EB7-DF7BF4E917CC}"/>
              </a:ext>
            </a:extLst>
          </p:cNvPr>
          <p:cNvSpPr/>
          <p:nvPr/>
        </p:nvSpPr>
        <p:spPr>
          <a:xfrm>
            <a:off x="648146" y="2888078"/>
            <a:ext cx="1678665" cy="1693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noProof="0" dirty="0">
                <a:solidFill>
                  <a:srgbClr val="052F61"/>
                </a:solidFill>
                <a:latin typeface="Century Gothic" panose="020B0502020202020204"/>
              </a:rPr>
              <a:t>5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E005DE-3B9B-4DAE-A2D8-7986BC749B8C}"/>
              </a:ext>
            </a:extLst>
          </p:cNvPr>
          <p:cNvSpPr/>
          <p:nvPr/>
        </p:nvSpPr>
        <p:spPr>
          <a:xfrm>
            <a:off x="2974958" y="160107"/>
            <a:ext cx="8950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ЗАПУСКА МОБИЛЬНОГО ПРИЛОЖЕНИЯ НЕОБХОДИМО В СРОК </a:t>
            </a:r>
            <a:r>
              <a:rPr lang="ru-RU" sz="1600" b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600" b="1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08.06.2020  </a:t>
            </a: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НАПРАВИТЬ НА АДРЕС ЭЛЕКТРОННОЙ ПОЧТЫ </a:t>
            </a: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timofeevanv@mosreg.ru</a:t>
            </a:r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ИНФОРМАЦИЮ О ПРЕДПРИЯТИЯХ И ОТВЕТСТВЕННЫХ В СФЕРЕ БЫТОВОГО ОБСЛУЖИВАНИЯ СТРОГО В СООТВЕТСТВИИ С ИНСТРУКЦИЕЙ:</a:t>
            </a:r>
          </a:p>
          <a:p>
            <a:pPr lvl="0"/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8414875-C1EC-4F0F-BD28-96A792C024E5}"/>
              </a:ext>
            </a:extLst>
          </p:cNvPr>
          <p:cNvSpPr/>
          <p:nvPr/>
        </p:nvSpPr>
        <p:spPr>
          <a:xfrm>
            <a:off x="3016178" y="1230866"/>
            <a:ext cx="8453719" cy="21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КОНТРОЛЕР (СТЮАРД) АВТОРИЗУЕТСЯ</a:t>
            </a:r>
          </a:p>
          <a:p>
            <a:r>
              <a:rPr lang="ru-RU" dirty="0"/>
              <a:t>В МП И В ЕЖЕДНЕВНОМ РЕЖИМЕ</a:t>
            </a:r>
          </a:p>
          <a:p>
            <a:r>
              <a:rPr lang="ru-RU" dirty="0"/>
              <a:t>НАПРАВЛЯЕТ ЗАПОЛНЕННЫЙ ЧЕК-ЛИСТ</a:t>
            </a:r>
          </a:p>
          <a:p>
            <a:r>
              <a:rPr lang="ru-RU" dirty="0"/>
              <a:t>И ФОТООТЧЕТ ПОСРЕДСТВОМ МП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КОНТРОЛЕР (СТЮАРД) АВТОРИЗУЕТСЯ</a:t>
            </a:r>
          </a:p>
          <a:p>
            <a:r>
              <a:rPr lang="ru-RU" dirty="0"/>
              <a:t>В МП И В ЕЖЕДНЕВНОМ РЕЖИМЕ</a:t>
            </a:r>
          </a:p>
          <a:p>
            <a:r>
              <a:rPr lang="ru-RU" dirty="0"/>
              <a:t>НАПРАВЛЯЕТ ЗАПОЛНЕННЫЙ ЧЕК-ЛИСТ</a:t>
            </a:r>
          </a:p>
          <a:p>
            <a:r>
              <a:rPr lang="ru-RU" dirty="0"/>
              <a:t>И ФОТООТЧЕТ ПОСРЕДСТВОМ МП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260"/>
              </p:ext>
            </p:extLst>
          </p:nvPr>
        </p:nvGraphicFramePr>
        <p:xfrm>
          <a:off x="3138640" y="1230866"/>
          <a:ext cx="8623191" cy="2101153"/>
        </p:xfrm>
        <a:graphic>
          <a:graphicData uri="http://schemas.openxmlformats.org/drawingml/2006/table">
            <a:tbl>
              <a:tblPr/>
              <a:tblGrid>
                <a:gridCol w="854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8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6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7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4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81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46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17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48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5393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информация о предприятиях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3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Муниципальное образование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ИНН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 юридического лица/ИП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Фактический адрес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Адрес эл.почты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Вид деятельности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Статус предприятия торговли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Контактное лицо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Телефон контактного лица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Ответственное лицо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06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Богородский городской округ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5029069967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ООО "Веста"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142400, МО, г. Ногинск, территория "Ногинск Технопарк", уч.20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3"/>
                        </a:rPr>
                        <a:t>002.mag028@leroymerlin.ru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Салон красоты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действующее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Иванова Елена Владимировна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Богородской городской округ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503111655040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ИП Шляков Роман Николаевич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142400, МО, г. Ногинск, ул. Островского, д.45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pereezd2@mail.ru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 обуви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действующее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Шишкин Роман Николаевич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Богородский городской округ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503113745797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ИП Васина Любовь Алексеевна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142402, МО, п. Рабочий городок-1, стр.5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pereezd2@mail.ru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бань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действующее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Васина Любовь Алексеевна</a:t>
                      </a:r>
                    </a:p>
                  </a:txBody>
                  <a:tcPr marL="6681" marR="6681" marT="6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681" marR="6681" marT="6681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6335"/>
              </p:ext>
            </p:extLst>
          </p:nvPr>
        </p:nvGraphicFramePr>
        <p:xfrm>
          <a:off x="3157870" y="3734944"/>
          <a:ext cx="8633638" cy="2131828"/>
        </p:xfrm>
        <a:graphic>
          <a:graphicData uri="http://schemas.openxmlformats.org/drawingml/2006/table">
            <a:tbl>
              <a:tblPr/>
              <a:tblGrid>
                <a:gridCol w="354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25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5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52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43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44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Информация об ответственных</a:t>
                      </a:r>
                    </a:p>
                  </a:txBody>
                  <a:tcPr marL="5480" marR="5480" marT="54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 п/п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Фамилия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Имя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Отчество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Номер телефона (рабочий)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Номер телефона (личный)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Адрес электронной почты (</a:t>
                      </a: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e-mail)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Принадлежность к ОМСУ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Иванова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Елена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Владимировна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3"/>
                        </a:rPr>
                        <a:t>002.mag028@leroymerlin.ru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Богородский городской округ</a:t>
                      </a:r>
                    </a:p>
                  </a:txBody>
                  <a:tcPr marL="5480" marR="5480" marT="5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Шишкин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Роман 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Николаевич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pereezd2@mail.ru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Богородской городской округ</a:t>
                      </a:r>
                    </a:p>
                  </a:txBody>
                  <a:tcPr marL="5480" marR="5480" marT="5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Шишкин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Александр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Николаевич</a:t>
                      </a:r>
                    </a:p>
                  </a:txBody>
                  <a:tcPr marL="5480" marR="5480" marT="54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(***)*******</a:t>
                      </a:r>
                    </a:p>
                  </a:txBody>
                  <a:tcPr marL="5480" marR="5480" marT="5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hlinkClick r:id="rId4"/>
                        </a:rPr>
                        <a:t>pereezd2@mail.ru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5480" marR="5480" marT="5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Богородский городской округ</a:t>
                      </a:r>
                    </a:p>
                  </a:txBody>
                  <a:tcPr marL="5480" marR="5480" marT="5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1F4C56-A4B8-4D6C-84CF-B160371C3D96}"/>
              </a:ext>
            </a:extLst>
          </p:cNvPr>
          <p:cNvSpPr/>
          <p:nvPr/>
        </p:nvSpPr>
        <p:spPr>
          <a:xfrm>
            <a:off x="1376082" y="2959000"/>
            <a:ext cx="943983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29590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12B5FE-52C8-4FBB-BCE6-484489CFF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9" b="1396"/>
          <a:stretch/>
        </p:blipFill>
        <p:spPr>
          <a:xfrm>
            <a:off x="5583382" y="11299"/>
            <a:ext cx="4797747" cy="67660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F38AF1-4749-453A-8395-86C70AFD8C47}"/>
              </a:ext>
            </a:extLst>
          </p:cNvPr>
          <p:cNvSpPr/>
          <p:nvPr/>
        </p:nvSpPr>
        <p:spPr>
          <a:xfrm>
            <a:off x="-37651" y="0"/>
            <a:ext cx="37382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B9C45E-04DF-4BD8-8389-B3C7B8FA35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0" y="507289"/>
            <a:ext cx="1942235" cy="2440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2D5F4-9676-4EC3-8800-ABBC0BEFE2E9}"/>
              </a:ext>
            </a:extLst>
          </p:cNvPr>
          <p:cNvSpPr txBox="1"/>
          <p:nvPr/>
        </p:nvSpPr>
        <p:spPr>
          <a:xfrm>
            <a:off x="300679" y="3429000"/>
            <a:ext cx="3216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12.03.2020 №108-ПГ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ред. от 28.05.2020)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28.05.2020 № 263-ПГ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внесении изменений в ПГМО от 12.03.2020 №108-ПГ)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3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F188C3E-1C0E-5340-B4CB-0BD69AABE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4069" b="4806"/>
          <a:stretch/>
        </p:blipFill>
        <p:spPr>
          <a:xfrm>
            <a:off x="3737843" y="0"/>
            <a:ext cx="4507706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F38AF1-4749-453A-8395-86C70AFD8C47}"/>
              </a:ext>
            </a:extLst>
          </p:cNvPr>
          <p:cNvSpPr/>
          <p:nvPr/>
        </p:nvSpPr>
        <p:spPr>
          <a:xfrm>
            <a:off x="-37651" y="0"/>
            <a:ext cx="37382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B9C45E-04DF-4BD8-8389-B3C7B8FA35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0" y="507289"/>
            <a:ext cx="1942235" cy="2440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2D5F4-9676-4EC3-8800-ABBC0BEFE2E9}"/>
              </a:ext>
            </a:extLst>
          </p:cNvPr>
          <p:cNvSpPr txBox="1"/>
          <p:nvPr/>
        </p:nvSpPr>
        <p:spPr>
          <a:xfrm>
            <a:off x="300679" y="3429000"/>
            <a:ext cx="3216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12.03.2020 №108-ПГ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ред. от 28.05.2020)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28.05.2020 № 263-ПГ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внесении изменений в ПГМО от 12.03.2020 №108-ПГ)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0198840-6675-3B4A-AD49-0B464D6550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b="4186"/>
          <a:stretch/>
        </p:blipFill>
        <p:spPr>
          <a:xfrm>
            <a:off x="8282763" y="0"/>
            <a:ext cx="3909236" cy="67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F38AF1-4749-453A-8395-86C70AFD8C47}"/>
              </a:ext>
            </a:extLst>
          </p:cNvPr>
          <p:cNvSpPr/>
          <p:nvPr/>
        </p:nvSpPr>
        <p:spPr>
          <a:xfrm>
            <a:off x="-37651" y="0"/>
            <a:ext cx="37382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B9C45E-04DF-4BD8-8389-B3C7B8FA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0" y="507289"/>
            <a:ext cx="1942235" cy="2440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2D5F4-9676-4EC3-8800-ABBC0BEFE2E9}"/>
              </a:ext>
            </a:extLst>
          </p:cNvPr>
          <p:cNvSpPr txBox="1"/>
          <p:nvPr/>
        </p:nvSpPr>
        <p:spPr>
          <a:xfrm>
            <a:off x="300679" y="3429000"/>
            <a:ext cx="3216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12.03.2020 №108-ПГ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ред. от 28.05.2020)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28.05.2020 № 263-ПГ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внесении изменений в ПГМО от 12.03.2020 №108-ПГ)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C944EE-D933-994F-91F5-69866E17F3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160"/>
          <a:stretch/>
        </p:blipFill>
        <p:spPr>
          <a:xfrm>
            <a:off x="3768391" y="0"/>
            <a:ext cx="4357749" cy="6751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718ABA-B0E1-FF45-978B-8AF9B6B731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b="1995"/>
          <a:stretch/>
        </p:blipFill>
        <p:spPr>
          <a:xfrm>
            <a:off x="8114332" y="741206"/>
            <a:ext cx="4077668" cy="61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7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234464-CCCA-2A41-8226-D5EE21173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b="7931"/>
          <a:stretch/>
        </p:blipFill>
        <p:spPr>
          <a:xfrm>
            <a:off x="3700629" y="592913"/>
            <a:ext cx="4261085" cy="592484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F38AF1-4749-453A-8395-86C70AFD8C47}"/>
              </a:ext>
            </a:extLst>
          </p:cNvPr>
          <p:cNvSpPr/>
          <p:nvPr/>
        </p:nvSpPr>
        <p:spPr>
          <a:xfrm>
            <a:off x="-37651" y="0"/>
            <a:ext cx="37382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2D5F4-9676-4EC3-8800-ABBC0BEFE2E9}"/>
              </a:ext>
            </a:extLst>
          </p:cNvPr>
          <p:cNvSpPr txBox="1"/>
          <p:nvPr/>
        </p:nvSpPr>
        <p:spPr>
          <a:xfrm>
            <a:off x="300679" y="3429000"/>
            <a:ext cx="3216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12.03.2020 №108-ПГ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ред. от 28.05.2020)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28.05.2020 № 263-ПГ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внесении изменений в ПГМО от 12.03.2020 №108-ПГ)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647E5E-AC23-2A49-AF01-E522AA006E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r="3120" b="10589"/>
          <a:stretch/>
        </p:blipFill>
        <p:spPr>
          <a:xfrm>
            <a:off x="7961714" y="592913"/>
            <a:ext cx="4120504" cy="59248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B9C45E-04DF-4BD8-8389-B3C7B8FA35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0" y="507289"/>
            <a:ext cx="1942235" cy="24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163AEB-2914-7A46-AB8C-8588477E7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r="3485" b="7863"/>
          <a:stretch/>
        </p:blipFill>
        <p:spPr>
          <a:xfrm>
            <a:off x="3700628" y="129509"/>
            <a:ext cx="4260345" cy="613114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F38AF1-4749-453A-8395-86C70AFD8C47}"/>
              </a:ext>
            </a:extLst>
          </p:cNvPr>
          <p:cNvSpPr/>
          <p:nvPr/>
        </p:nvSpPr>
        <p:spPr>
          <a:xfrm>
            <a:off x="-37651" y="0"/>
            <a:ext cx="37382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B9C45E-04DF-4BD8-8389-B3C7B8FA35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0" y="507289"/>
            <a:ext cx="1942235" cy="2440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2D5F4-9676-4EC3-8800-ABBC0BEFE2E9}"/>
              </a:ext>
            </a:extLst>
          </p:cNvPr>
          <p:cNvSpPr txBox="1"/>
          <p:nvPr/>
        </p:nvSpPr>
        <p:spPr>
          <a:xfrm>
            <a:off x="300679" y="3429000"/>
            <a:ext cx="3216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12.03.2020 №108-ПГ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ред. от 28.05.2020)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28.05.2020 № 263-ПГ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внесении изменений в ПГМО от 12.03.2020 №108-ПГ)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6FB0C3-75D2-9147-95B0-87E22BE32D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3225" r="2991" b="7317"/>
          <a:stretch/>
        </p:blipFill>
        <p:spPr>
          <a:xfrm>
            <a:off x="8046034" y="277735"/>
            <a:ext cx="4053818" cy="58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4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F38AF1-4749-453A-8395-86C70AFD8C47}"/>
              </a:ext>
            </a:extLst>
          </p:cNvPr>
          <p:cNvSpPr/>
          <p:nvPr/>
        </p:nvSpPr>
        <p:spPr>
          <a:xfrm>
            <a:off x="-37651" y="0"/>
            <a:ext cx="37382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B9C45E-04DF-4BD8-8389-B3C7B8FA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0" y="507289"/>
            <a:ext cx="1942235" cy="2440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2D5F4-9676-4EC3-8800-ABBC0BEFE2E9}"/>
              </a:ext>
            </a:extLst>
          </p:cNvPr>
          <p:cNvSpPr txBox="1"/>
          <p:nvPr/>
        </p:nvSpPr>
        <p:spPr>
          <a:xfrm>
            <a:off x="300679" y="3429000"/>
            <a:ext cx="3216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12.03.2020 №108-ПГ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ред. от 28.05.2020)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28.05.2020 № 263-ПГ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внесении изменений в ПГМО от 12.03.2020 №108-ПГ)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CDCB48-330C-1E46-A5CC-850112FDB8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r="2392" b="9138"/>
          <a:stretch/>
        </p:blipFill>
        <p:spPr>
          <a:xfrm>
            <a:off x="7909253" y="219780"/>
            <a:ext cx="4205290" cy="59586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4D9D52-C187-3147-9E36-7316408E8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r="4063" b="9620"/>
          <a:stretch/>
        </p:blipFill>
        <p:spPr>
          <a:xfrm>
            <a:off x="3778087" y="178724"/>
            <a:ext cx="4131166" cy="60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F38AF1-4749-453A-8395-86C70AFD8C47}"/>
              </a:ext>
            </a:extLst>
          </p:cNvPr>
          <p:cNvSpPr/>
          <p:nvPr/>
        </p:nvSpPr>
        <p:spPr>
          <a:xfrm>
            <a:off x="-37651" y="0"/>
            <a:ext cx="37382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5B9C45E-04DF-4BD8-8389-B3C7B8FA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0" y="507289"/>
            <a:ext cx="1942235" cy="2440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B2D5F4-9676-4EC3-8800-ABBC0BEFE2E9}"/>
              </a:ext>
            </a:extLst>
          </p:cNvPr>
          <p:cNvSpPr txBox="1"/>
          <p:nvPr/>
        </p:nvSpPr>
        <p:spPr>
          <a:xfrm>
            <a:off x="300679" y="3429000"/>
            <a:ext cx="3216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12.03.2020 №108-ПГ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ред. от 28.05.2020)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ПГМО от 28.05.2020 № 263-ПГ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внесении изменений в ПГМО от 12.03.2020 №108-ПГ)</a:t>
            </a:r>
          </a:p>
          <a:p>
            <a:pPr algn="ctr"/>
            <a:endParaRPr lang="ru-RU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СТАНДАРТ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endParaRPr lang="ru-RU" sz="1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2F963-9245-5749-8A8F-379587AAD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8"/>
          <a:stretch/>
        </p:blipFill>
        <p:spPr>
          <a:xfrm>
            <a:off x="7911985" y="455610"/>
            <a:ext cx="4234329" cy="50839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F6CD35-47EE-A94F-A584-95DE3BDD17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/>
          <a:stretch/>
        </p:blipFill>
        <p:spPr>
          <a:xfrm>
            <a:off x="3848837" y="399459"/>
            <a:ext cx="4175192" cy="62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0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9493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C8CF4B5-0437-41AF-81C2-857B796D8150}"/>
              </a:ext>
            </a:extLst>
          </p:cNvPr>
          <p:cNvSpPr/>
          <p:nvPr/>
        </p:nvSpPr>
        <p:spPr>
          <a:xfrm>
            <a:off x="869576" y="4249993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EE019A6-444C-45BD-9911-ADE24C39926A}"/>
              </a:ext>
            </a:extLst>
          </p:cNvPr>
          <p:cNvSpPr/>
          <p:nvPr/>
        </p:nvSpPr>
        <p:spPr>
          <a:xfrm>
            <a:off x="866213" y="2491708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3FD718-D090-477B-B81F-CF26E9307B7E}"/>
              </a:ext>
            </a:extLst>
          </p:cNvPr>
          <p:cNvSpPr/>
          <p:nvPr/>
        </p:nvSpPr>
        <p:spPr>
          <a:xfrm>
            <a:off x="3484580" y="968055"/>
            <a:ext cx="8453719" cy="574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СФЕРА  БЫТОВЫХ УСЛУГ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Ремонт обуви, бытовых приборов, мебели и ателье  – 4314  предприятий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Химчистки, прачечные – 556 предприятий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Бани, сауны, душевые – 888 предприятий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Парикмахерские, салоны красоты - 5214 предприятий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Техническое обслуживание и ремонт автотранспортных средств - 2418 объектов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Услуги фотоателье - 680 объектов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Всего -14070 объектов бытовых услуг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нструменты">
            <a:extLst>
              <a:ext uri="{FF2B5EF4-FFF2-40B4-BE49-F238E27FC236}">
                <a16:creationId xmlns:a16="http://schemas.microsoft.com/office/drawing/2014/main" xmlns="" id="{F63183CC-0042-4FB3-B2D6-89ECB7B1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7494" y="262589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53701" y="606372"/>
            <a:ext cx="244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9C6B541-23C9-43E3-B2E6-FF4EE4195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4" y="43651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9493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C8CF4B5-0437-41AF-81C2-857B796D8150}"/>
              </a:ext>
            </a:extLst>
          </p:cNvPr>
          <p:cNvSpPr/>
          <p:nvPr/>
        </p:nvSpPr>
        <p:spPr>
          <a:xfrm>
            <a:off x="869576" y="4249993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EE019A6-444C-45BD-9911-ADE24C39926A}"/>
              </a:ext>
            </a:extLst>
          </p:cNvPr>
          <p:cNvSpPr/>
          <p:nvPr/>
        </p:nvSpPr>
        <p:spPr>
          <a:xfrm>
            <a:off x="866213" y="2491708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3FD718-D090-477B-B81F-CF26E9307B7E}"/>
              </a:ext>
            </a:extLst>
          </p:cNvPr>
          <p:cNvSpPr/>
          <p:nvPr/>
        </p:nvSpPr>
        <p:spPr>
          <a:xfrm>
            <a:off x="3484580" y="968055"/>
            <a:ext cx="8453719" cy="598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РАЗРЕШЕНА РАБОТА ПРЕДПРИЯТИЙ, ОСУЩЕСТВЛЯЮЩИХ СВОЮ ДЕЯТЕЛЬНОСТЬ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СФЕРАХ ПРЕДОСТАВЛЕНИЯ УСЛУГ: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ремонт компьютеров, предметов личного потребления и хозяйственно-бытового назначения (за исключением служб доставки и дистанционного обслуживания):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компьютеров и периферийного оборудования компьютеров, такого как настольные компьютеры и ноутбуки, компьютерные терминалы, устройства памяти и принтеры;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коммуникационного оборудования, такого как факсимильные аппараты, аппараты двухсторонней радиосвязи, бытовой электроники, включая радиоприемники и телевизоры;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домашней и садовой утвари и оборудования, включая газонокосилки и вентиляторы;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обуви и кожаных изделий;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мебели и предметов домашней обстановки;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одежды и аксессуаров;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спортивных товаров;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музыкальных инструментов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стирка и химическая чистка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*Общая площадь помещений, в  которых оказываются услуги составляет до 400 </a:t>
            </a:r>
            <a:r>
              <a:rPr lang="ru-RU" sz="1400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(включительно), наличие наружного (уличного) входа в помещение оказания услуг.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нструменты">
            <a:extLst>
              <a:ext uri="{FF2B5EF4-FFF2-40B4-BE49-F238E27FC236}">
                <a16:creationId xmlns:a16="http://schemas.microsoft.com/office/drawing/2014/main" xmlns="" id="{F63183CC-0042-4FB3-B2D6-89ECB7B1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7494" y="262589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53701" y="606372"/>
            <a:ext cx="24419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 </a:t>
            </a:r>
            <a:r>
              <a:rPr lang="ru-RU" sz="3200" b="1" dirty="0">
                <a:solidFill>
                  <a:srgbClr val="FF0000"/>
                </a:solidFill>
              </a:rPr>
              <a:t>01</a:t>
            </a:r>
            <a:r>
              <a:rPr lang="en-US" sz="3200" b="1" dirty="0">
                <a:solidFill>
                  <a:srgbClr val="FF0000"/>
                </a:solidFill>
              </a:rPr>
              <a:t>/0</a:t>
            </a:r>
            <a:r>
              <a:rPr lang="ru-RU" sz="3200" b="1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/2020</a:t>
            </a:r>
          </a:p>
          <a:p>
            <a:pPr algn="ctr"/>
            <a:r>
              <a:rPr lang="ru-RU" b="1" dirty="0"/>
              <a:t>РАЗРЕШЕНА ДЕЯТЕЛЬНОСТЬ ПРЕДПРИЯТИЙ БЫТОВЫХ УСЛУГ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9C6B541-23C9-43E3-B2E6-FF4EE4195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4" y="43651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9493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C8CF4B5-0437-41AF-81C2-857B796D8150}"/>
              </a:ext>
            </a:extLst>
          </p:cNvPr>
          <p:cNvSpPr/>
          <p:nvPr/>
        </p:nvSpPr>
        <p:spPr>
          <a:xfrm>
            <a:off x="869576" y="4249993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EE019A6-444C-45BD-9911-ADE24C39926A}"/>
              </a:ext>
            </a:extLst>
          </p:cNvPr>
          <p:cNvSpPr/>
          <p:nvPr/>
        </p:nvSpPr>
        <p:spPr>
          <a:xfrm>
            <a:off x="866213" y="2491708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3FD718-D090-477B-B81F-CF26E9307B7E}"/>
              </a:ext>
            </a:extLst>
          </p:cNvPr>
          <p:cNvSpPr/>
          <p:nvPr/>
        </p:nvSpPr>
        <p:spPr>
          <a:xfrm>
            <a:off x="3484580" y="968055"/>
            <a:ext cx="8453719" cy="4801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РАЗРЕШЕНА РАБОТА ПРЕДПРИЯТИЙ, ОСУЩЕСТВЛЯЮЩИХ СВОЮ ДЕЯТЕЛЬНОСТЬ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СФЕРАХ ПРЕДОСТАВЛЕНИЯ УСЛУГ: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Салоны красоты, парикмахерские, косметические, СПА-салоны, массажные салоны, солярии, сауны и иные объекты, в которых оказываются подобные услуги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Организации, оказывающие услуги бань и душевых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rgbClr val="1461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Общая площадь помещений, в  которых оказываются услуги составляет до 400 </a:t>
            </a:r>
            <a:r>
              <a:rPr lang="ru-RU" sz="1400" dirty="0" err="1">
                <a:solidFill>
                  <a:srgbClr val="1461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rgbClr val="1461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(включительно), наличие наружного (уличного) входа в помещение оказания услуг.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нструменты">
            <a:extLst>
              <a:ext uri="{FF2B5EF4-FFF2-40B4-BE49-F238E27FC236}">
                <a16:creationId xmlns:a16="http://schemas.microsoft.com/office/drawing/2014/main" xmlns="" id="{F63183CC-0042-4FB3-B2D6-89ECB7B1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7494" y="262589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53701" y="202334"/>
            <a:ext cx="24419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 </a:t>
            </a:r>
            <a:r>
              <a:rPr lang="ru-RU" sz="3200" b="1" dirty="0">
                <a:solidFill>
                  <a:srgbClr val="FF0000"/>
                </a:solidFill>
              </a:rPr>
              <a:t>03</a:t>
            </a:r>
            <a:r>
              <a:rPr lang="en-US" sz="3200" b="1" dirty="0">
                <a:solidFill>
                  <a:srgbClr val="FF0000"/>
                </a:solidFill>
              </a:rPr>
              <a:t>/0</a:t>
            </a:r>
            <a:r>
              <a:rPr lang="ru-RU" sz="3200" b="1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/2020</a:t>
            </a:r>
          </a:p>
          <a:p>
            <a:pPr algn="ctr"/>
            <a:r>
              <a:rPr lang="ru-RU" b="1" dirty="0"/>
              <a:t>РАЗРЕШЕНА ДЕЯТЕЛЬНОСТЬ ПРЕДПРИЯТИЙ БЫТОВЫХ УСЛУГ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9C6B541-23C9-43E3-B2E6-FF4EE4195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4" y="43651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6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9493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C8CF4B5-0437-41AF-81C2-857B796D8150}"/>
              </a:ext>
            </a:extLst>
          </p:cNvPr>
          <p:cNvSpPr/>
          <p:nvPr/>
        </p:nvSpPr>
        <p:spPr>
          <a:xfrm>
            <a:off x="869576" y="4249993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EE019A6-444C-45BD-9911-ADE24C39926A}"/>
              </a:ext>
            </a:extLst>
          </p:cNvPr>
          <p:cNvSpPr/>
          <p:nvPr/>
        </p:nvSpPr>
        <p:spPr>
          <a:xfrm>
            <a:off x="866213" y="2491708"/>
            <a:ext cx="1216962" cy="11827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3FD718-D090-477B-B81F-CF26E9307B7E}"/>
              </a:ext>
            </a:extLst>
          </p:cNvPr>
          <p:cNvSpPr/>
          <p:nvPr/>
        </p:nvSpPr>
        <p:spPr>
          <a:xfrm>
            <a:off x="3484580" y="968055"/>
            <a:ext cx="8453719" cy="466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 ВОЗОБНОВЛЕНА РАБОТА ПРЕДПРИЯТИЙ, ОСУЩЕСТВЛЯЮЩИХ СВОЮ ДЕЯТЕЛЬНОСТЬВ СФЕРАХ ПРЕДОСТАВЛЕНИЯ УСЛУГ: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Услуги в области фотографии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Услуги предприятий по прокату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Предоставление прочих персональных услуг (услуги по уходу за домашними животными, услуги копировально-множительные и др.)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нструменты">
            <a:extLst>
              <a:ext uri="{FF2B5EF4-FFF2-40B4-BE49-F238E27FC236}">
                <a16:creationId xmlns:a16="http://schemas.microsoft.com/office/drawing/2014/main" xmlns="" id="{F63183CC-0042-4FB3-B2D6-89ECB7B1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7494" y="262589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53701" y="202334"/>
            <a:ext cx="2441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 ВОЗОБНОВЛЕНА ДЕЯТЕЛЬНОСТЬ ПРЕДПРИЯТИЙ БЫТОВЫХ УСЛУГ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9C6B541-23C9-43E3-B2E6-FF4EE4195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4" y="436513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88663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66486" y="467884"/>
            <a:ext cx="2441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ДЛЯ ВОЗОБНОВЛЕНИЯ ДЕЯТЕЛЬНОСТИ ПРЕДПРИЯТИЮ НЕОБХОДИМОСТИ ВЫПОЛНИТЬ СЛЕДУЮЩИЕ ШАГИ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44A1A43-CD0D-41F8-9EB7-DF7BF4E917CC}"/>
              </a:ext>
            </a:extLst>
          </p:cNvPr>
          <p:cNvSpPr/>
          <p:nvPr/>
        </p:nvSpPr>
        <p:spPr>
          <a:xfrm>
            <a:off x="648146" y="2888078"/>
            <a:ext cx="1678665" cy="1693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935DE0F-0EBA-4FAE-9F98-114C58224CAD}"/>
              </a:ext>
            </a:extLst>
          </p:cNvPr>
          <p:cNvSpPr/>
          <p:nvPr/>
        </p:nvSpPr>
        <p:spPr>
          <a:xfrm>
            <a:off x="4109806" y="1096558"/>
            <a:ext cx="7968779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ИЗДАТЬ ЛОКАЛЬНЫЙ НОРМАТИВНЫЙ АКТ, РЕГЛАМЕНТИРУЮЩИЙ ДЕЯТЕЛЬНОСТЬ ПРЕДПРИЯТИЯ В СФЕРЕ УСЛУГ ПРИ ОЧНОМ ПРИСУТСТВИИ ГРАЖДАНИНА, С СОБЛЮДЕНИЕМ ТРЕБОВАНИЙ «СТАНДАРТА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(COVID-2019)»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НАПРАВИТЬ УВЕДОМЛЕНИЕ О ГОТОВНОСТИ ОБЪЕКТА К ВОЗОБНОВЛЕНИЮ ОКАЗАНИЯ УСЛУГ И СОБЛЮДЕНИИ ТРЕБОВАНИЙ «СТАНДАРТА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(COVID-2019)»* В: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сельского хозяйства и продовольствия Московской области на </a:t>
            </a: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uslugi.mosreg2020@mail.ru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Администрацию муниципального образования Московской области</a:t>
            </a: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*по форме в приложении </a:t>
            </a:r>
            <a:r>
              <a:rPr lang="ru-RU" sz="2000" i="1" dirty="0"/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0F43B0-FB8F-4D4C-837B-6AF130070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84" y="1096558"/>
            <a:ext cx="962460" cy="9624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82CB17-254D-4C8E-B427-663CF9AFA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98" y="2871161"/>
            <a:ext cx="811026" cy="8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2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88663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66486" y="467884"/>
            <a:ext cx="2441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ДЛЯ ВОЗОБНОВЛЕНИЯ ДЕЯТЕЛЬНОСТИ ПРЕДПРИЯТИЮ НЕОБХОДИМОСТИ ВЫПОЛНИТЬ СЛЕДУЮЩИЕ ШАГИ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44A1A43-CD0D-41F8-9EB7-DF7BF4E917CC}"/>
              </a:ext>
            </a:extLst>
          </p:cNvPr>
          <p:cNvSpPr/>
          <p:nvPr/>
        </p:nvSpPr>
        <p:spPr>
          <a:xfrm>
            <a:off x="648146" y="2888078"/>
            <a:ext cx="1678665" cy="1693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935DE0F-0EBA-4FAE-9F98-114C58224CAD}"/>
              </a:ext>
            </a:extLst>
          </p:cNvPr>
          <p:cNvSpPr/>
          <p:nvPr/>
        </p:nvSpPr>
        <p:spPr>
          <a:xfrm>
            <a:off x="3648635" y="443867"/>
            <a:ext cx="8346140" cy="364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461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СОБЛЮДАТЬ ТРЕБОВАНИЯ «СТАНДАРТА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</a:t>
            </a:r>
            <a:r>
              <a:rPr lang="en-US" sz="1600" b="1" dirty="0">
                <a:solidFill>
                  <a:srgbClr val="1461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COVID-2019)</a:t>
            </a:r>
            <a:r>
              <a:rPr lang="ru-RU" sz="1600" b="1" dirty="0">
                <a:solidFill>
                  <a:srgbClr val="1461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14619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назначить контролеров COVID-19, обеспечить контролеров в течение рабочей смены одеждой </a:t>
            </a:r>
            <a:r>
              <a:rPr lang="ru-RU" sz="1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красного цвета </a:t>
            </a:r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(головные уборы и повязки или жилеты красного цвета), возложить ответственность на контролеров COVID-19 за соблюдением работниками и лицами, получающими услугу, требований Стандарта;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обеспечить проведение обязательного тестирования на COVID-19 работников предприятия бытового обслуживания в отношении не менее 10% работников 1 раз в 2 недели;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обеспечить ежедневное направление контролером </a:t>
            </a:r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-19 отчета о проведенных мероприятиях в Минсельхозпрод Московской области, в том числе посредством мобильного приложения.</a:t>
            </a:r>
          </a:p>
          <a:p>
            <a:pPr lvl="0"/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Рекомендовать руководителям предусмотреть необходимое финансирование для обеспечения мероприятий настоящего Стандарта.</a:t>
            </a:r>
          </a:p>
        </p:txBody>
      </p:sp>
      <p:pic>
        <p:nvPicPr>
          <p:cNvPr id="4" name="Рисунок 3" descr="Галочка">
            <a:extLst>
              <a:ext uri="{FF2B5EF4-FFF2-40B4-BE49-F238E27FC236}">
                <a16:creationId xmlns:a16="http://schemas.microsoft.com/office/drawing/2014/main" xmlns="" id="{3398F1F9-043A-4CD4-B558-75F41A06B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56964" y="1398991"/>
            <a:ext cx="591671" cy="591671"/>
          </a:xfrm>
          <a:prstGeom prst="rect">
            <a:avLst/>
          </a:prstGeom>
        </p:spPr>
      </p:pic>
      <p:pic>
        <p:nvPicPr>
          <p:cNvPr id="13" name="Рисунок 12" descr="Галочка">
            <a:extLst>
              <a:ext uri="{FF2B5EF4-FFF2-40B4-BE49-F238E27FC236}">
                <a16:creationId xmlns:a16="http://schemas.microsoft.com/office/drawing/2014/main" xmlns="" id="{A2824DC3-B62A-42C1-B6D0-4BAEB1129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8811" y="2259047"/>
            <a:ext cx="591671" cy="591671"/>
          </a:xfrm>
          <a:prstGeom prst="rect">
            <a:avLst/>
          </a:prstGeom>
        </p:spPr>
      </p:pic>
      <p:pic>
        <p:nvPicPr>
          <p:cNvPr id="14" name="Рисунок 13" descr="Галочка">
            <a:extLst>
              <a:ext uri="{FF2B5EF4-FFF2-40B4-BE49-F238E27FC236}">
                <a16:creationId xmlns:a16="http://schemas.microsoft.com/office/drawing/2014/main" xmlns="" id="{394D2A46-DCD5-4D46-A702-D70CC5367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8811" y="2879037"/>
            <a:ext cx="591671" cy="5916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432650-7393-405C-8E32-D5E587662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82" y="4137943"/>
            <a:ext cx="1717879" cy="2276190"/>
          </a:xfrm>
          <a:prstGeom prst="rect">
            <a:avLst/>
          </a:prstGeom>
        </p:spPr>
      </p:pic>
      <p:pic>
        <p:nvPicPr>
          <p:cNvPr id="1028" name="Picture 4" descr="Число заразившихся коронавирусом выросло на 30 человек">
            <a:extLst>
              <a:ext uri="{FF2B5EF4-FFF2-40B4-BE49-F238E27FC236}">
                <a16:creationId xmlns:a16="http://schemas.microsoft.com/office/drawing/2014/main" xmlns="" id="{B2235918-D9CC-4F39-B395-C1F616CE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27" y="4581810"/>
            <a:ext cx="2558390" cy="157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468B71C-386D-47E4-AE32-5FAD771A73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271069"/>
            <a:ext cx="2196648" cy="20099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41ADB3-B5DF-4C10-A99C-7F3272C2C8DE}"/>
              </a:ext>
            </a:extLst>
          </p:cNvPr>
          <p:cNvSpPr txBox="1"/>
          <p:nvPr/>
        </p:nvSpPr>
        <p:spPr>
          <a:xfrm>
            <a:off x="3648635" y="6260244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наличие униформы контролера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B87B9C-0B0B-48A8-A87E-508DF9AC263A}"/>
              </a:ext>
            </a:extLst>
          </p:cNvPr>
          <p:cNvSpPr txBox="1"/>
          <p:nvPr/>
        </p:nvSpPr>
        <p:spPr>
          <a:xfrm>
            <a:off x="6793641" y="6260244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тестирование на </a:t>
            </a:r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25E7CB-7C81-489A-8D7A-CFB5C32048EC}"/>
              </a:ext>
            </a:extLst>
          </p:cNvPr>
          <p:cNvSpPr txBox="1"/>
          <p:nvPr/>
        </p:nvSpPr>
        <p:spPr>
          <a:xfrm>
            <a:off x="9812563" y="6367965"/>
            <a:ext cx="1819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ежедневные отчеты</a:t>
            </a:r>
          </a:p>
        </p:txBody>
      </p:sp>
    </p:spTree>
    <p:extLst>
      <p:ext uri="{BB962C8B-B14F-4D97-AF65-F5344CB8AC3E}">
        <p14:creationId xmlns:p14="http://schemas.microsoft.com/office/powerpoint/2010/main" val="423575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88663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66486" y="467884"/>
            <a:ext cx="2441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ДЛЯ ВОЗОБНОВЛЕНИЯ ДЕЯТЕЛЬНОСТИ ПРЕДПРИЯТИЮ НЕОБХОДИМОСТИ ВЫПОЛНИТЬ СЛЕДУЮЩИЕ ШАГИ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44A1A43-CD0D-41F8-9EB7-DF7BF4E917CC}"/>
              </a:ext>
            </a:extLst>
          </p:cNvPr>
          <p:cNvSpPr/>
          <p:nvPr/>
        </p:nvSpPr>
        <p:spPr>
          <a:xfrm>
            <a:off x="648146" y="2888078"/>
            <a:ext cx="1678665" cy="1693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E005DE-3B9B-4DAE-A2D8-7986BC749B8C}"/>
              </a:ext>
            </a:extLst>
          </p:cNvPr>
          <p:cNvSpPr/>
          <p:nvPr/>
        </p:nvSpPr>
        <p:spPr>
          <a:xfrm>
            <a:off x="2974958" y="160107"/>
            <a:ext cx="8950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МЕРОПРИЯТИЯ ПРИМЕНЯЮТСЯ НА ПОСТОЯННОЙ ОСНОВЕ ПРИ ОСУЩЕСТВЛЕНИИ РАБОТЫ ПРЕДПРИЯТИЙ БЫТОВОГО ОБСУЛУЖИВАНИЯ ДО ОКОНЧАНИЯ ОГРАНИЧЕНИЙ, ВВДЕННЫХ НА ТЕРРИТОРИИ МОСКОВСКОЙ ОБЛАСТИ В ЦЕЛЯХ НЕДОПУЩЕНИЯ РАСПРОСТРАНЕНИЯ </a:t>
            </a: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-19*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8414875-C1EC-4F0F-BD28-96A792C024E5}"/>
              </a:ext>
            </a:extLst>
          </p:cNvPr>
          <p:cNvSpPr/>
          <p:nvPr/>
        </p:nvSpPr>
        <p:spPr>
          <a:xfrm>
            <a:off x="2974957" y="1230866"/>
            <a:ext cx="8453719" cy="4669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профилактические мероприятия в отношении посетителей предприятий бытового обслуживания;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профилактические мероприятия в отношении сотрудников предприятия бытового обслуживания;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организация питания работников;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специальные мероприятия для организации работы салонов красоты и парикмахерских;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специальные мероприятия для организации работы ателье, прачечных, химчисток;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специальные мероприятия для организации работы бань и саун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553721-620A-461A-B1A1-5A7D04217510}"/>
              </a:ext>
            </a:extLst>
          </p:cNvPr>
          <p:cNvSpPr txBox="1"/>
          <p:nvPr/>
        </p:nvSpPr>
        <p:spPr>
          <a:xfrm>
            <a:off x="3222821" y="3477776"/>
            <a:ext cx="80404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100" i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полный перечень мероприятий указан в «Стандарте организации работы предприятий и организаций в сфере услуг при очном присутствии гражданина в целях недопущения распространения новой коронавирусной инфекции (COVID-2019)» </a:t>
            </a:r>
            <a:endParaRPr lang="ru-RU" sz="1400" i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E75C6F-AAED-4369-8EBB-646206212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72" y="4401106"/>
            <a:ext cx="2047200" cy="2047200"/>
          </a:xfrm>
          <a:prstGeom prst="rect">
            <a:avLst/>
          </a:prstGeom>
        </p:spPr>
      </p:pic>
      <p:pic>
        <p:nvPicPr>
          <p:cNvPr id="15" name="Picture 2" descr="Самоклеящийся круглый знак [наклейка] Соблюдай дистанцию ...">
            <a:extLst>
              <a:ext uri="{FF2B5EF4-FFF2-40B4-BE49-F238E27FC236}">
                <a16:creationId xmlns:a16="http://schemas.microsoft.com/office/drawing/2014/main" xmlns="" id="{A092D0FF-7A90-4456-AA72-21AD8FC20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r="14159"/>
          <a:stretch/>
        </p:blipFill>
        <p:spPr bwMode="auto">
          <a:xfrm>
            <a:off x="3375754" y="4246131"/>
            <a:ext cx="2270048" cy="23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DDC60D5-AE40-45D5-BB6E-2ABD0148E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73" y="4401017"/>
            <a:ext cx="1934806" cy="19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F152C5-FD38-4C58-83BD-BBF52FF1E6DC}"/>
              </a:ext>
            </a:extLst>
          </p:cNvPr>
          <p:cNvSpPr/>
          <p:nvPr/>
        </p:nvSpPr>
        <p:spPr>
          <a:xfrm>
            <a:off x="0" y="0"/>
            <a:ext cx="288663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F2F948-80DB-4661-A31C-71B778DB2448}"/>
              </a:ext>
            </a:extLst>
          </p:cNvPr>
          <p:cNvSpPr txBox="1"/>
          <p:nvPr/>
        </p:nvSpPr>
        <p:spPr>
          <a:xfrm>
            <a:off x="222324" y="467883"/>
            <a:ext cx="2441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/>
              </a:rPr>
              <a:t>ОРГАНИЗАЦИЯ КОНТРОЛЯ ПОСРЕДСТВОМ ИСПОЛЬЗОВАНИЯ МОБИЛЬНОГО ПРИЛОЖЕНИЯ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44A1A43-CD0D-41F8-9EB7-DF7BF4E917CC}"/>
              </a:ext>
            </a:extLst>
          </p:cNvPr>
          <p:cNvSpPr/>
          <p:nvPr/>
        </p:nvSpPr>
        <p:spPr>
          <a:xfrm>
            <a:off x="648146" y="2888078"/>
            <a:ext cx="1678665" cy="1693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>
                <a:solidFill>
                  <a:srgbClr val="052F61"/>
                </a:solidFill>
                <a:latin typeface="Century Gothic" panose="020B0502020202020204"/>
              </a:rPr>
              <a:t>4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E005DE-3B9B-4DAE-A2D8-7986BC749B8C}"/>
              </a:ext>
            </a:extLst>
          </p:cNvPr>
          <p:cNvSpPr/>
          <p:nvPr/>
        </p:nvSpPr>
        <p:spPr>
          <a:xfrm>
            <a:off x="2974958" y="160107"/>
            <a:ext cx="8950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ЕЖЕДНЕВНОЕ НАПРАВЛЕНИЕ КОНТРОЛЕРОМ </a:t>
            </a: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ОТЧНТА О ПРОВЕДЕННЫХ МЕРОПРИЯТИЯХ В  МИНИСТЕРСТВО СЕЛЬСКОГО ХОЗЯЙСТВА И ПРОДОВОЛЬСТВИЯ МОСКОВСКОЙ ОБЛАСТИ, В ТОМ ЧИСЛЕ ПОСРЕДСТВОМ МОБИЛЬНОГОПРИЛОРЖЕНИЯ.</a:t>
            </a:r>
            <a:r>
              <a:rPr lang="ru-RU" sz="1600" dirty="0">
                <a:solidFill>
                  <a:srgbClr val="FFFFFF"/>
                </a:solidFill>
                <a:latin typeface="PFDinTextCompPro-Regular"/>
              </a:rPr>
              <a:t> </a:t>
            </a:r>
          </a:p>
          <a:p>
            <a:pPr lvl="0"/>
            <a:endParaRPr lang="ru-RU" sz="1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8414875-C1EC-4F0F-BD28-96A792C024E5}"/>
              </a:ext>
            </a:extLst>
          </p:cNvPr>
          <p:cNvSpPr/>
          <p:nvPr/>
        </p:nvSpPr>
        <p:spPr>
          <a:xfrm>
            <a:off x="3016178" y="1230866"/>
            <a:ext cx="8453719" cy="21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КОНТРОЛЕР (СТЮАРД) АВТОРИЗУЕТСЯ</a:t>
            </a:r>
          </a:p>
          <a:p>
            <a:r>
              <a:rPr lang="ru-RU" dirty="0"/>
              <a:t>В МП И В ЕЖЕДНЕВНОМ РЕЖИМЕ</a:t>
            </a:r>
          </a:p>
          <a:p>
            <a:r>
              <a:rPr lang="ru-RU" dirty="0"/>
              <a:t>НАПРАВЛЯЕТ ЗАПОЛНЕННЫЙ ЧЕК-ЛИСТ</a:t>
            </a:r>
          </a:p>
          <a:p>
            <a:r>
              <a:rPr lang="ru-RU" dirty="0"/>
              <a:t>И ФОТООТЧЕТ ПОСРЕДСТВОМ МП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КОНТРОЛЕР (СТЮАРД) АВТОРИЗУЕТСЯ</a:t>
            </a:r>
          </a:p>
          <a:p>
            <a:r>
              <a:rPr lang="ru-RU" dirty="0"/>
              <a:t>В МП И В ЕЖЕДНЕВНОМ РЕЖИМЕ</a:t>
            </a:r>
          </a:p>
          <a:p>
            <a:r>
              <a:rPr lang="ru-RU" dirty="0"/>
              <a:t>НАПРАВЛЯЕТ ЗАПОЛНЕННЫЙ ЧЕК-ЛИСТ</a:t>
            </a:r>
          </a:p>
          <a:p>
            <a:r>
              <a:rPr lang="ru-RU" dirty="0"/>
              <a:t>И ФОТООТЧЕТ ПОСРЕДСТВОМ МП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93990" y="2039626"/>
            <a:ext cx="19164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КОНТРОЛЕР (СТЮАРД) АВТОРИЗУЕТСЯ</a:t>
            </a:r>
          </a:p>
          <a:p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МП И В ЕЖЕДНЕВНОМ РЕЖИМЕ</a:t>
            </a:r>
          </a:p>
          <a:p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НАПРАВЛЯЕТ ЗАПОЛНЕННЫЙ ЧЕК-ЛИСТ</a:t>
            </a:r>
          </a:p>
          <a:p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ФОТООТЧЕТ ПОСРЕДСТВОМ МП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49964"/>
            <a:ext cx="7042298" cy="56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6954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568</TotalTime>
  <Words>1416</Words>
  <Application>Microsoft Office PowerPoint</Application>
  <PresentationFormat>Произвольный</PresentationFormat>
  <Paragraphs>285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Тарасов</dc:creator>
  <cp:lastModifiedBy>user</cp:lastModifiedBy>
  <cp:revision>84</cp:revision>
  <dcterms:created xsi:type="dcterms:W3CDTF">2020-05-07T12:52:10Z</dcterms:created>
  <dcterms:modified xsi:type="dcterms:W3CDTF">2020-06-05T14:25:45Z</dcterms:modified>
</cp:coreProperties>
</file>